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312" r:id="rId3"/>
    <p:sldId id="313" r:id="rId4"/>
    <p:sldId id="314" r:id="rId5"/>
    <p:sldId id="315" r:id="rId6"/>
    <p:sldId id="296" r:id="rId7"/>
    <p:sldId id="311" r:id="rId8"/>
    <p:sldId id="297" r:id="rId9"/>
    <p:sldId id="302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28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34D48-F659-401B-B1E8-9732EE17F9B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7F54F3-B2FF-4555-AC81-BCDBE4B9EB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5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rPr>
            <a:t>Conta corrente com maior tempo de atividade no Bradesco</a:t>
          </a:r>
          <a:endParaRPr lang="en-US" sz="150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dgm:t>
    </dgm:pt>
    <dgm:pt modelId="{DBA41B62-EFC7-43B2-B6D6-7D309D724FA9}" type="parTrans" cxnId="{08E60950-35D7-4349-B2C1-F76B56A80F77}">
      <dgm:prSet/>
      <dgm:spPr/>
      <dgm:t>
        <a:bodyPr/>
        <a:lstStyle/>
        <a:p>
          <a:endParaRPr lang="en-US"/>
        </a:p>
      </dgm:t>
    </dgm:pt>
    <dgm:pt modelId="{B86E6AFB-6D39-45F9-A30D-1137341BD3C7}" type="sibTrans" cxnId="{08E60950-35D7-4349-B2C1-F76B56A80F77}">
      <dgm:prSet/>
      <dgm:spPr/>
      <dgm:t>
        <a:bodyPr/>
        <a:lstStyle/>
        <a:p>
          <a:endParaRPr lang="en-US"/>
        </a:p>
      </dgm:t>
    </dgm:pt>
    <dgm:pt modelId="{6AA9EFDB-A9AB-4BC3-AFD0-6A44E844C7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CPF sem apontamentos (dividas ativas ou negativadas)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C6D007A1-CE17-4ADD-928C-99157401EEC8}" type="parTrans" cxnId="{A8544358-C140-4251-B6C3-B52B24FA344F}">
      <dgm:prSet/>
      <dgm:spPr/>
      <dgm:t>
        <a:bodyPr/>
        <a:lstStyle/>
        <a:p>
          <a:endParaRPr lang="en-US"/>
        </a:p>
      </dgm:t>
    </dgm:pt>
    <dgm:pt modelId="{F56BCD52-88F4-4ABC-83DE-2AB4F603EC44}" type="sibTrans" cxnId="{A8544358-C140-4251-B6C3-B52B24FA344F}">
      <dgm:prSet/>
      <dgm:spPr/>
      <dgm:t>
        <a:bodyPr/>
        <a:lstStyle/>
        <a:p>
          <a:endParaRPr lang="en-US"/>
        </a:p>
      </dgm:t>
    </dgm:pt>
    <dgm:pt modelId="{3419E002-D49D-4ED5-8928-698DAD1DCB99}">
      <dgm:prSet custT="1"/>
      <dgm:spPr/>
      <dgm:t>
        <a:bodyPr/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Valor das parcelas não deve comprometer mais que 30% do valor da renda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3CA0DA1C-D57E-488C-BEB8-6F6BA5E23DCE}" type="parTrans" cxnId="{6C3BA054-CDB9-46BD-B0F6-CB23C6CC7BC6}">
      <dgm:prSet/>
      <dgm:spPr/>
      <dgm:t>
        <a:bodyPr/>
        <a:lstStyle/>
        <a:p>
          <a:endParaRPr lang="en-US"/>
        </a:p>
      </dgm:t>
    </dgm:pt>
    <dgm:pt modelId="{004254CE-44C4-4D1F-8D47-95941FBBC397}" type="sibTrans" cxnId="{6C3BA054-CDB9-46BD-B0F6-CB23C6CC7BC6}">
      <dgm:prSet/>
      <dgm:spPr/>
      <dgm:t>
        <a:bodyPr/>
        <a:lstStyle/>
        <a:p>
          <a:endParaRPr lang="en-US"/>
        </a:p>
      </dgm:t>
    </dgm:pt>
    <dgm:pt modelId="{3A0F5584-FDE9-4453-BD78-E0C1E717D14C}">
      <dgm:prSet custT="1"/>
      <dgm:spPr/>
      <dgm:t>
        <a:bodyPr/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Não ser imóvel de pasta única (financiamento exclusivo com alguma instituição financeira)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1E8FA22-242A-4B2C-B430-EBB6F0E44021}" type="parTrans" cxnId="{77992112-89E4-4457-B501-B50F07B83D82}">
      <dgm:prSet/>
      <dgm:spPr/>
      <dgm:t>
        <a:bodyPr/>
        <a:lstStyle/>
        <a:p>
          <a:endParaRPr lang="en-US"/>
        </a:p>
      </dgm:t>
    </dgm:pt>
    <dgm:pt modelId="{E2789A30-1B03-4839-AF87-BBDA7896DAF1}" type="sibTrans" cxnId="{77992112-89E4-4457-B501-B50F07B83D82}">
      <dgm:prSet/>
      <dgm:spPr/>
      <dgm:t>
        <a:bodyPr/>
        <a:lstStyle/>
        <a:p>
          <a:endParaRPr lang="en-US"/>
        </a:p>
      </dgm:t>
    </dgm:pt>
    <dgm:pt modelId="{E7E26C0A-963E-4F06-BCBE-31A48B264209}">
      <dgm:prSet custT="1"/>
      <dgm:spPr/>
      <dgm:t>
        <a:bodyPr/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Modalidade de repasse (somente de pessoas físicas- imóveis com obra entregue e sem saldo devedor)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3983F8C9-120B-44FA-88F1-64E6FDC8D63D}" type="parTrans" cxnId="{454F45FC-DDBB-4F10-A53D-E6F333C2D0EB}">
      <dgm:prSet/>
      <dgm:spPr/>
      <dgm:t>
        <a:bodyPr/>
        <a:lstStyle/>
        <a:p>
          <a:endParaRPr lang="en-US"/>
        </a:p>
      </dgm:t>
    </dgm:pt>
    <dgm:pt modelId="{38DBDDF2-06EE-42BE-8158-855B16F67652}" type="sibTrans" cxnId="{454F45FC-DDBB-4F10-A53D-E6F333C2D0EB}">
      <dgm:prSet/>
      <dgm:spPr/>
      <dgm:t>
        <a:bodyPr/>
        <a:lstStyle/>
        <a:p>
          <a:endParaRPr lang="en-US"/>
        </a:p>
      </dgm:t>
    </dgm:pt>
    <dgm:pt modelId="{7986B317-B069-4532-90C7-5901603E118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Simular até 80% do imóvel 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434C7178-2DBF-473A-9ED3-96F90391BF50}" type="parTrans" cxnId="{50A4D5C3-5C99-4644-BEAA-D18485D08BE0}">
      <dgm:prSet/>
      <dgm:spPr/>
      <dgm:t>
        <a:bodyPr/>
        <a:lstStyle/>
        <a:p>
          <a:endParaRPr lang="en-US"/>
        </a:p>
      </dgm:t>
    </dgm:pt>
    <dgm:pt modelId="{FA2AA26F-DFB4-42A0-9EEA-D65BB5E5152E}" type="sibTrans" cxnId="{50A4D5C3-5C99-4644-BEAA-D18485D08BE0}">
      <dgm:prSet/>
      <dgm:spPr/>
      <dgm:t>
        <a:bodyPr/>
        <a:lstStyle/>
        <a:p>
          <a:endParaRPr lang="en-US"/>
        </a:p>
      </dgm:t>
    </dgm:pt>
    <dgm:pt modelId="{7307FA82-8A2F-42D2-932A-183C42F18E45}" type="pres">
      <dgm:prSet presAssocID="{3BA34D48-F659-401B-B1E8-9732EE17F9BF}" presName="root" presStyleCnt="0">
        <dgm:presLayoutVars>
          <dgm:dir/>
          <dgm:resizeHandles val="exact"/>
        </dgm:presLayoutVars>
      </dgm:prSet>
      <dgm:spPr/>
    </dgm:pt>
    <dgm:pt modelId="{0F358296-D3B2-4371-9D1D-A81001ED3F58}" type="pres">
      <dgm:prSet presAssocID="{C37F54F3-B2FF-4555-AC81-BCDBE4B9EB76}" presName="compNode" presStyleCnt="0"/>
      <dgm:spPr/>
    </dgm:pt>
    <dgm:pt modelId="{94019297-B5F6-4A29-AF4A-A7CE7ABE0C5C}" type="pres">
      <dgm:prSet presAssocID="{C37F54F3-B2FF-4555-AC81-BCDBE4B9EB7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co estrutura de tópicos"/>
        </a:ext>
      </dgm:extLst>
    </dgm:pt>
    <dgm:pt modelId="{3E784536-81D1-479A-A776-F8C24EC649C3}" type="pres">
      <dgm:prSet presAssocID="{C37F54F3-B2FF-4555-AC81-BCDBE4B9EB76}" presName="spaceRect" presStyleCnt="0"/>
      <dgm:spPr/>
    </dgm:pt>
    <dgm:pt modelId="{B01E1D39-780C-4686-B484-FD0F77CA4A0C}" type="pres">
      <dgm:prSet presAssocID="{C37F54F3-B2FF-4555-AC81-BCDBE4B9EB76}" presName="textRect" presStyleLbl="revTx" presStyleIdx="0" presStyleCnt="6">
        <dgm:presLayoutVars>
          <dgm:chMax val="1"/>
          <dgm:chPref val="1"/>
        </dgm:presLayoutVars>
      </dgm:prSet>
      <dgm:spPr/>
    </dgm:pt>
    <dgm:pt modelId="{D6A0B51A-C417-4ED1-96C4-66EA97EE2F71}" type="pres">
      <dgm:prSet presAssocID="{B86E6AFB-6D39-45F9-A30D-1137341BD3C7}" presName="sibTrans" presStyleCnt="0"/>
      <dgm:spPr/>
    </dgm:pt>
    <dgm:pt modelId="{0043134E-093C-463A-B1B6-553F3E46781D}" type="pres">
      <dgm:prSet presAssocID="{6AA9EFDB-A9AB-4BC3-AFD0-6A44E844C764}" presName="compNode" presStyleCnt="0"/>
      <dgm:spPr/>
    </dgm:pt>
    <dgm:pt modelId="{A60A492D-ED1E-4E7A-85C9-B64DC47EA3C4}" type="pres">
      <dgm:prSet presAssocID="{6AA9EFDB-A9AB-4BC3-AFD0-6A44E844C76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tão de crédito estrutura de tópicos"/>
        </a:ext>
      </dgm:extLst>
    </dgm:pt>
    <dgm:pt modelId="{EB13EDC9-0308-409C-8C3C-127FEFEDD2F1}" type="pres">
      <dgm:prSet presAssocID="{6AA9EFDB-A9AB-4BC3-AFD0-6A44E844C764}" presName="spaceRect" presStyleCnt="0"/>
      <dgm:spPr/>
    </dgm:pt>
    <dgm:pt modelId="{2E32CD86-5177-44CB-B99A-1E05BE5BFBF3}" type="pres">
      <dgm:prSet presAssocID="{6AA9EFDB-A9AB-4BC3-AFD0-6A44E844C764}" presName="textRect" presStyleLbl="revTx" presStyleIdx="1" presStyleCnt="6">
        <dgm:presLayoutVars>
          <dgm:chMax val="1"/>
          <dgm:chPref val="1"/>
        </dgm:presLayoutVars>
      </dgm:prSet>
      <dgm:spPr/>
    </dgm:pt>
    <dgm:pt modelId="{F631DB57-0C11-46C8-8304-9F8F676F6EDC}" type="pres">
      <dgm:prSet presAssocID="{F56BCD52-88F4-4ABC-83DE-2AB4F603EC44}" presName="sibTrans" presStyleCnt="0"/>
      <dgm:spPr/>
    </dgm:pt>
    <dgm:pt modelId="{DB17122B-BB2F-4072-95EB-D176668995D8}" type="pres">
      <dgm:prSet presAssocID="{3419E002-D49D-4ED5-8928-698DAD1DCB99}" presName="compNode" presStyleCnt="0"/>
      <dgm:spPr/>
    </dgm:pt>
    <dgm:pt modelId="{AD635AF3-501D-4C03-A928-A0CC073540B1}" type="pres">
      <dgm:prSet presAssocID="{3419E002-D49D-4ED5-8928-698DAD1DCB9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heiro estrutura de tópicos"/>
        </a:ext>
      </dgm:extLst>
    </dgm:pt>
    <dgm:pt modelId="{5D1324A2-AA7C-4D67-AE7C-5A535EA06CA6}" type="pres">
      <dgm:prSet presAssocID="{3419E002-D49D-4ED5-8928-698DAD1DCB99}" presName="spaceRect" presStyleCnt="0"/>
      <dgm:spPr/>
    </dgm:pt>
    <dgm:pt modelId="{5D8A7DC7-680F-4502-A1B5-6D383C8C171C}" type="pres">
      <dgm:prSet presAssocID="{3419E002-D49D-4ED5-8928-698DAD1DCB99}" presName="textRect" presStyleLbl="revTx" presStyleIdx="2" presStyleCnt="6">
        <dgm:presLayoutVars>
          <dgm:chMax val="1"/>
          <dgm:chPref val="1"/>
        </dgm:presLayoutVars>
      </dgm:prSet>
      <dgm:spPr/>
    </dgm:pt>
    <dgm:pt modelId="{817B491F-0B1B-4EFE-B800-E34B11E6B699}" type="pres">
      <dgm:prSet presAssocID="{004254CE-44C4-4D1F-8D47-95941FBBC397}" presName="sibTrans" presStyleCnt="0"/>
      <dgm:spPr/>
    </dgm:pt>
    <dgm:pt modelId="{9CF18DF7-72CC-4AF3-8F87-4776D1FFA5CE}" type="pres">
      <dgm:prSet presAssocID="{3A0F5584-FDE9-4453-BD78-E0C1E717D14C}" presName="compNode" presStyleCnt="0"/>
      <dgm:spPr/>
    </dgm:pt>
    <dgm:pt modelId="{71423374-DD3D-4DD9-9234-51F5B0C8CFEA}" type="pres">
      <dgm:prSet presAssocID="{3A0F5584-FDE9-4453-BD78-E0C1E717D14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na suburbana estrutura de tópicos"/>
        </a:ext>
      </dgm:extLst>
    </dgm:pt>
    <dgm:pt modelId="{C42EC68A-16C3-4519-8B13-01801228C21D}" type="pres">
      <dgm:prSet presAssocID="{3A0F5584-FDE9-4453-BD78-E0C1E717D14C}" presName="spaceRect" presStyleCnt="0"/>
      <dgm:spPr/>
    </dgm:pt>
    <dgm:pt modelId="{8CEBDE6C-C62D-43CD-BDD2-C6A7B887E21A}" type="pres">
      <dgm:prSet presAssocID="{3A0F5584-FDE9-4453-BD78-E0C1E717D14C}" presName="textRect" presStyleLbl="revTx" presStyleIdx="3" presStyleCnt="6">
        <dgm:presLayoutVars>
          <dgm:chMax val="1"/>
          <dgm:chPref val="1"/>
        </dgm:presLayoutVars>
      </dgm:prSet>
      <dgm:spPr/>
    </dgm:pt>
    <dgm:pt modelId="{2C183624-A2C5-4107-BD2C-175866799F9A}" type="pres">
      <dgm:prSet presAssocID="{E2789A30-1B03-4839-AF87-BBDA7896DAF1}" presName="sibTrans" presStyleCnt="0"/>
      <dgm:spPr/>
    </dgm:pt>
    <dgm:pt modelId="{ED9209C3-39A9-487F-88CF-9F7D08A1DF55}" type="pres">
      <dgm:prSet presAssocID="{E7E26C0A-963E-4F06-BCBE-31A48B264209}" presName="compNode" presStyleCnt="0"/>
      <dgm:spPr/>
    </dgm:pt>
    <dgm:pt modelId="{87CE4881-E512-4060-8D2A-91D1F5CFECA9}" type="pres">
      <dgm:prSet presAssocID="{E7E26C0A-963E-4F06-BCBE-31A48B26420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dade estrutura de tópicos"/>
        </a:ext>
      </dgm:extLst>
    </dgm:pt>
    <dgm:pt modelId="{AF1A67B7-FB76-4454-9DDF-B07C1EE77426}" type="pres">
      <dgm:prSet presAssocID="{E7E26C0A-963E-4F06-BCBE-31A48B264209}" presName="spaceRect" presStyleCnt="0"/>
      <dgm:spPr/>
    </dgm:pt>
    <dgm:pt modelId="{561C2390-93FA-4DAF-853F-AAA82017BF11}" type="pres">
      <dgm:prSet presAssocID="{E7E26C0A-963E-4F06-BCBE-31A48B264209}" presName="textRect" presStyleLbl="revTx" presStyleIdx="4" presStyleCnt="6">
        <dgm:presLayoutVars>
          <dgm:chMax val="1"/>
          <dgm:chPref val="1"/>
        </dgm:presLayoutVars>
      </dgm:prSet>
      <dgm:spPr/>
    </dgm:pt>
    <dgm:pt modelId="{8CB7EC72-E44F-4D9C-B9B1-4D8C87D270B9}" type="pres">
      <dgm:prSet presAssocID="{38DBDDF2-06EE-42BE-8158-855B16F67652}" presName="sibTrans" presStyleCnt="0"/>
      <dgm:spPr/>
    </dgm:pt>
    <dgm:pt modelId="{3544F571-1A36-4AE3-B6DB-CF6769BBBE16}" type="pres">
      <dgm:prSet presAssocID="{7986B317-B069-4532-90C7-5901603E1180}" presName="compNode" presStyleCnt="0"/>
      <dgm:spPr/>
    </dgm:pt>
    <dgm:pt modelId="{2E60EA75-662C-49CF-88E7-0AE5812F36C2}" type="pres">
      <dgm:prSet presAssocID="{7986B317-B069-4532-90C7-5901603E118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face do Usuário/Experiência do Usuário estrutura de tópicos"/>
        </a:ext>
      </dgm:extLst>
    </dgm:pt>
    <dgm:pt modelId="{14EF05D5-1316-4BBB-BA7E-11D6024CE28C}" type="pres">
      <dgm:prSet presAssocID="{7986B317-B069-4532-90C7-5901603E1180}" presName="spaceRect" presStyleCnt="0"/>
      <dgm:spPr/>
    </dgm:pt>
    <dgm:pt modelId="{1DE2F635-22F8-4B5C-901D-02B896666DCA}" type="pres">
      <dgm:prSet presAssocID="{7986B317-B069-4532-90C7-5901603E1180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77992112-89E4-4457-B501-B50F07B83D82}" srcId="{3BA34D48-F659-401B-B1E8-9732EE17F9BF}" destId="{3A0F5584-FDE9-4453-BD78-E0C1E717D14C}" srcOrd="3" destOrd="0" parTransId="{B1E8FA22-242A-4B2C-B430-EBB6F0E44021}" sibTransId="{E2789A30-1B03-4839-AF87-BBDA7896DAF1}"/>
    <dgm:cxn modelId="{A5591A5B-AB40-44C9-B5CD-27050AA29979}" type="presOf" srcId="{7986B317-B069-4532-90C7-5901603E1180}" destId="{1DE2F635-22F8-4B5C-901D-02B896666DCA}" srcOrd="0" destOrd="0" presId="urn:microsoft.com/office/officeart/2018/2/layout/IconLabelList"/>
    <dgm:cxn modelId="{D3FE575C-1180-4689-AE9F-534D85977201}" type="presOf" srcId="{E7E26C0A-963E-4F06-BCBE-31A48B264209}" destId="{561C2390-93FA-4DAF-853F-AAA82017BF11}" srcOrd="0" destOrd="0" presId="urn:microsoft.com/office/officeart/2018/2/layout/IconLabelList"/>
    <dgm:cxn modelId="{08E60950-35D7-4349-B2C1-F76B56A80F77}" srcId="{3BA34D48-F659-401B-B1E8-9732EE17F9BF}" destId="{C37F54F3-B2FF-4555-AC81-BCDBE4B9EB76}" srcOrd="0" destOrd="0" parTransId="{DBA41B62-EFC7-43B2-B6D6-7D309D724FA9}" sibTransId="{B86E6AFB-6D39-45F9-A30D-1137341BD3C7}"/>
    <dgm:cxn modelId="{6C3BA054-CDB9-46BD-B0F6-CB23C6CC7BC6}" srcId="{3BA34D48-F659-401B-B1E8-9732EE17F9BF}" destId="{3419E002-D49D-4ED5-8928-698DAD1DCB99}" srcOrd="2" destOrd="0" parTransId="{3CA0DA1C-D57E-488C-BEB8-6F6BA5E23DCE}" sibTransId="{004254CE-44C4-4D1F-8D47-95941FBBC397}"/>
    <dgm:cxn modelId="{A8544358-C140-4251-B6C3-B52B24FA344F}" srcId="{3BA34D48-F659-401B-B1E8-9732EE17F9BF}" destId="{6AA9EFDB-A9AB-4BC3-AFD0-6A44E844C764}" srcOrd="1" destOrd="0" parTransId="{C6D007A1-CE17-4ADD-928C-99157401EEC8}" sibTransId="{F56BCD52-88F4-4ABC-83DE-2AB4F603EC44}"/>
    <dgm:cxn modelId="{8B6D5C7C-4E5D-47ED-A412-1ED9216C6457}" type="presOf" srcId="{3BA34D48-F659-401B-B1E8-9732EE17F9BF}" destId="{7307FA82-8A2F-42D2-932A-183C42F18E45}" srcOrd="0" destOrd="0" presId="urn:microsoft.com/office/officeart/2018/2/layout/IconLabelList"/>
    <dgm:cxn modelId="{DF4EC380-D4B2-4F7E-B3EA-08A5891CB375}" type="presOf" srcId="{3419E002-D49D-4ED5-8928-698DAD1DCB99}" destId="{5D8A7DC7-680F-4502-A1B5-6D383C8C171C}" srcOrd="0" destOrd="0" presId="urn:microsoft.com/office/officeart/2018/2/layout/IconLabelList"/>
    <dgm:cxn modelId="{0342B294-93B0-4BA2-9BE3-F7402E4348CD}" type="presOf" srcId="{3A0F5584-FDE9-4453-BD78-E0C1E717D14C}" destId="{8CEBDE6C-C62D-43CD-BDD2-C6A7B887E21A}" srcOrd="0" destOrd="0" presId="urn:microsoft.com/office/officeart/2018/2/layout/IconLabelList"/>
    <dgm:cxn modelId="{28D9A2A6-C966-40E1-8053-BDE32AF59D86}" type="presOf" srcId="{C37F54F3-B2FF-4555-AC81-BCDBE4B9EB76}" destId="{B01E1D39-780C-4686-B484-FD0F77CA4A0C}" srcOrd="0" destOrd="0" presId="urn:microsoft.com/office/officeart/2018/2/layout/IconLabelList"/>
    <dgm:cxn modelId="{50A4D5C3-5C99-4644-BEAA-D18485D08BE0}" srcId="{3BA34D48-F659-401B-B1E8-9732EE17F9BF}" destId="{7986B317-B069-4532-90C7-5901603E1180}" srcOrd="5" destOrd="0" parTransId="{434C7178-2DBF-473A-9ED3-96F90391BF50}" sibTransId="{FA2AA26F-DFB4-42A0-9EEA-D65BB5E5152E}"/>
    <dgm:cxn modelId="{391397E0-00B2-4E73-B2C7-F45BAE3ADE28}" type="presOf" srcId="{6AA9EFDB-A9AB-4BC3-AFD0-6A44E844C764}" destId="{2E32CD86-5177-44CB-B99A-1E05BE5BFBF3}" srcOrd="0" destOrd="0" presId="urn:microsoft.com/office/officeart/2018/2/layout/IconLabelList"/>
    <dgm:cxn modelId="{454F45FC-DDBB-4F10-A53D-E6F333C2D0EB}" srcId="{3BA34D48-F659-401B-B1E8-9732EE17F9BF}" destId="{E7E26C0A-963E-4F06-BCBE-31A48B264209}" srcOrd="4" destOrd="0" parTransId="{3983F8C9-120B-44FA-88F1-64E6FDC8D63D}" sibTransId="{38DBDDF2-06EE-42BE-8158-855B16F67652}"/>
    <dgm:cxn modelId="{454AC22E-8835-4FA0-8CFF-6EA2FEBCD936}" type="presParOf" srcId="{7307FA82-8A2F-42D2-932A-183C42F18E45}" destId="{0F358296-D3B2-4371-9D1D-A81001ED3F58}" srcOrd="0" destOrd="0" presId="urn:microsoft.com/office/officeart/2018/2/layout/IconLabelList"/>
    <dgm:cxn modelId="{9AB1F6F2-0CE4-4500-82E3-977B9EB3FA22}" type="presParOf" srcId="{0F358296-D3B2-4371-9D1D-A81001ED3F58}" destId="{94019297-B5F6-4A29-AF4A-A7CE7ABE0C5C}" srcOrd="0" destOrd="0" presId="urn:microsoft.com/office/officeart/2018/2/layout/IconLabelList"/>
    <dgm:cxn modelId="{4A10DD8F-4A22-4CE9-A356-452FB9BBFCB4}" type="presParOf" srcId="{0F358296-D3B2-4371-9D1D-A81001ED3F58}" destId="{3E784536-81D1-479A-A776-F8C24EC649C3}" srcOrd="1" destOrd="0" presId="urn:microsoft.com/office/officeart/2018/2/layout/IconLabelList"/>
    <dgm:cxn modelId="{1CA6B3CD-3D72-4B3A-963D-45D52A7061BB}" type="presParOf" srcId="{0F358296-D3B2-4371-9D1D-A81001ED3F58}" destId="{B01E1D39-780C-4686-B484-FD0F77CA4A0C}" srcOrd="2" destOrd="0" presId="urn:microsoft.com/office/officeart/2018/2/layout/IconLabelList"/>
    <dgm:cxn modelId="{7FE28614-3A63-4448-8524-E793CD1BA320}" type="presParOf" srcId="{7307FA82-8A2F-42D2-932A-183C42F18E45}" destId="{D6A0B51A-C417-4ED1-96C4-66EA97EE2F71}" srcOrd="1" destOrd="0" presId="urn:microsoft.com/office/officeart/2018/2/layout/IconLabelList"/>
    <dgm:cxn modelId="{1A49C4F3-1611-4D2F-A427-C4DAD4D175CD}" type="presParOf" srcId="{7307FA82-8A2F-42D2-932A-183C42F18E45}" destId="{0043134E-093C-463A-B1B6-553F3E46781D}" srcOrd="2" destOrd="0" presId="urn:microsoft.com/office/officeart/2018/2/layout/IconLabelList"/>
    <dgm:cxn modelId="{3EB1D9BC-B298-4913-9B3E-E13E7F98AF5C}" type="presParOf" srcId="{0043134E-093C-463A-B1B6-553F3E46781D}" destId="{A60A492D-ED1E-4E7A-85C9-B64DC47EA3C4}" srcOrd="0" destOrd="0" presId="urn:microsoft.com/office/officeart/2018/2/layout/IconLabelList"/>
    <dgm:cxn modelId="{52085FC0-7FEB-4105-9F32-72893D8768C5}" type="presParOf" srcId="{0043134E-093C-463A-B1B6-553F3E46781D}" destId="{EB13EDC9-0308-409C-8C3C-127FEFEDD2F1}" srcOrd="1" destOrd="0" presId="urn:microsoft.com/office/officeart/2018/2/layout/IconLabelList"/>
    <dgm:cxn modelId="{74BECD39-3B3E-458B-B042-916EDE41388C}" type="presParOf" srcId="{0043134E-093C-463A-B1B6-553F3E46781D}" destId="{2E32CD86-5177-44CB-B99A-1E05BE5BFBF3}" srcOrd="2" destOrd="0" presId="urn:microsoft.com/office/officeart/2018/2/layout/IconLabelList"/>
    <dgm:cxn modelId="{45F632FF-F7AF-4FCB-9F36-BE5F709BF282}" type="presParOf" srcId="{7307FA82-8A2F-42D2-932A-183C42F18E45}" destId="{F631DB57-0C11-46C8-8304-9F8F676F6EDC}" srcOrd="3" destOrd="0" presId="urn:microsoft.com/office/officeart/2018/2/layout/IconLabelList"/>
    <dgm:cxn modelId="{65AD47B0-6D25-4FA6-9843-9BAFDC98ED53}" type="presParOf" srcId="{7307FA82-8A2F-42D2-932A-183C42F18E45}" destId="{DB17122B-BB2F-4072-95EB-D176668995D8}" srcOrd="4" destOrd="0" presId="urn:microsoft.com/office/officeart/2018/2/layout/IconLabelList"/>
    <dgm:cxn modelId="{E6A1373D-B834-41C8-958A-881DDFB4FDA9}" type="presParOf" srcId="{DB17122B-BB2F-4072-95EB-D176668995D8}" destId="{AD635AF3-501D-4C03-A928-A0CC073540B1}" srcOrd="0" destOrd="0" presId="urn:microsoft.com/office/officeart/2018/2/layout/IconLabelList"/>
    <dgm:cxn modelId="{0790911C-F8FB-4B87-981B-9443FBC72E66}" type="presParOf" srcId="{DB17122B-BB2F-4072-95EB-D176668995D8}" destId="{5D1324A2-AA7C-4D67-AE7C-5A535EA06CA6}" srcOrd="1" destOrd="0" presId="urn:microsoft.com/office/officeart/2018/2/layout/IconLabelList"/>
    <dgm:cxn modelId="{1CAB9812-EDE8-4838-89B1-195D9ED08060}" type="presParOf" srcId="{DB17122B-BB2F-4072-95EB-D176668995D8}" destId="{5D8A7DC7-680F-4502-A1B5-6D383C8C171C}" srcOrd="2" destOrd="0" presId="urn:microsoft.com/office/officeart/2018/2/layout/IconLabelList"/>
    <dgm:cxn modelId="{1365DABA-BD3A-4BD6-A3A7-F95C9BE078C4}" type="presParOf" srcId="{7307FA82-8A2F-42D2-932A-183C42F18E45}" destId="{817B491F-0B1B-4EFE-B800-E34B11E6B699}" srcOrd="5" destOrd="0" presId="urn:microsoft.com/office/officeart/2018/2/layout/IconLabelList"/>
    <dgm:cxn modelId="{F5B8CE0C-4C66-4B30-8196-6790E63C8048}" type="presParOf" srcId="{7307FA82-8A2F-42D2-932A-183C42F18E45}" destId="{9CF18DF7-72CC-4AF3-8F87-4776D1FFA5CE}" srcOrd="6" destOrd="0" presId="urn:microsoft.com/office/officeart/2018/2/layout/IconLabelList"/>
    <dgm:cxn modelId="{9F55A32A-E143-4936-91F8-5721DA35FEB9}" type="presParOf" srcId="{9CF18DF7-72CC-4AF3-8F87-4776D1FFA5CE}" destId="{71423374-DD3D-4DD9-9234-51F5B0C8CFEA}" srcOrd="0" destOrd="0" presId="urn:microsoft.com/office/officeart/2018/2/layout/IconLabelList"/>
    <dgm:cxn modelId="{473114BE-E100-42AC-BE5B-57203B33D460}" type="presParOf" srcId="{9CF18DF7-72CC-4AF3-8F87-4776D1FFA5CE}" destId="{C42EC68A-16C3-4519-8B13-01801228C21D}" srcOrd="1" destOrd="0" presId="urn:microsoft.com/office/officeart/2018/2/layout/IconLabelList"/>
    <dgm:cxn modelId="{5476BDFB-5873-445E-8E80-57DC618074BB}" type="presParOf" srcId="{9CF18DF7-72CC-4AF3-8F87-4776D1FFA5CE}" destId="{8CEBDE6C-C62D-43CD-BDD2-C6A7B887E21A}" srcOrd="2" destOrd="0" presId="urn:microsoft.com/office/officeart/2018/2/layout/IconLabelList"/>
    <dgm:cxn modelId="{7EBBBB3D-2A6A-4A96-8057-C1982E511183}" type="presParOf" srcId="{7307FA82-8A2F-42D2-932A-183C42F18E45}" destId="{2C183624-A2C5-4107-BD2C-175866799F9A}" srcOrd="7" destOrd="0" presId="urn:microsoft.com/office/officeart/2018/2/layout/IconLabelList"/>
    <dgm:cxn modelId="{9073789F-5093-4AE0-B1D6-E86B20084A4F}" type="presParOf" srcId="{7307FA82-8A2F-42D2-932A-183C42F18E45}" destId="{ED9209C3-39A9-487F-88CF-9F7D08A1DF55}" srcOrd="8" destOrd="0" presId="urn:microsoft.com/office/officeart/2018/2/layout/IconLabelList"/>
    <dgm:cxn modelId="{7FF10C36-2BA1-4A17-A1F7-6E5DB5BAB29C}" type="presParOf" srcId="{ED9209C3-39A9-487F-88CF-9F7D08A1DF55}" destId="{87CE4881-E512-4060-8D2A-91D1F5CFECA9}" srcOrd="0" destOrd="0" presId="urn:microsoft.com/office/officeart/2018/2/layout/IconLabelList"/>
    <dgm:cxn modelId="{0C086152-4037-4639-ABE1-5DF2C7AA6F8B}" type="presParOf" srcId="{ED9209C3-39A9-487F-88CF-9F7D08A1DF55}" destId="{AF1A67B7-FB76-4454-9DDF-B07C1EE77426}" srcOrd="1" destOrd="0" presId="urn:microsoft.com/office/officeart/2018/2/layout/IconLabelList"/>
    <dgm:cxn modelId="{7D1E430C-4FB1-498A-9DB2-DD06924EE0B9}" type="presParOf" srcId="{ED9209C3-39A9-487F-88CF-9F7D08A1DF55}" destId="{561C2390-93FA-4DAF-853F-AAA82017BF11}" srcOrd="2" destOrd="0" presId="urn:microsoft.com/office/officeart/2018/2/layout/IconLabelList"/>
    <dgm:cxn modelId="{C7A77D48-DE70-4B71-802C-C2D08A92E9CE}" type="presParOf" srcId="{7307FA82-8A2F-42D2-932A-183C42F18E45}" destId="{8CB7EC72-E44F-4D9C-B9B1-4D8C87D270B9}" srcOrd="9" destOrd="0" presId="urn:microsoft.com/office/officeart/2018/2/layout/IconLabelList"/>
    <dgm:cxn modelId="{1EB29751-CCE2-442F-86D3-98FFA72CE704}" type="presParOf" srcId="{7307FA82-8A2F-42D2-932A-183C42F18E45}" destId="{3544F571-1A36-4AE3-B6DB-CF6769BBBE16}" srcOrd="10" destOrd="0" presId="urn:microsoft.com/office/officeart/2018/2/layout/IconLabelList"/>
    <dgm:cxn modelId="{2DE9EB93-9A38-418F-BC7B-A144749949AC}" type="presParOf" srcId="{3544F571-1A36-4AE3-B6DB-CF6769BBBE16}" destId="{2E60EA75-662C-49CF-88E7-0AE5812F36C2}" srcOrd="0" destOrd="0" presId="urn:microsoft.com/office/officeart/2018/2/layout/IconLabelList"/>
    <dgm:cxn modelId="{41F81A63-CF99-407A-9E55-1A3CE14A0B46}" type="presParOf" srcId="{3544F571-1A36-4AE3-B6DB-CF6769BBBE16}" destId="{14EF05D5-1316-4BBB-BA7E-11D6024CE28C}" srcOrd="1" destOrd="0" presId="urn:microsoft.com/office/officeart/2018/2/layout/IconLabelList"/>
    <dgm:cxn modelId="{343E706C-8886-4E96-96F8-432D0312E5B9}" type="presParOf" srcId="{3544F571-1A36-4AE3-B6DB-CF6769BBBE16}" destId="{1DE2F635-22F8-4B5C-901D-02B896666DC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19297-B5F6-4A29-AF4A-A7CE7ABE0C5C}">
      <dsp:nvSpPr>
        <dsp:cNvPr id="0" name=""/>
        <dsp:cNvSpPr/>
      </dsp:nvSpPr>
      <dsp:spPr>
        <a:xfrm>
          <a:off x="449218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E1D39-780C-4686-B484-FD0F77CA4A0C}">
      <dsp:nvSpPr>
        <dsp:cNvPr id="0" name=""/>
        <dsp:cNvSpPr/>
      </dsp:nvSpPr>
      <dsp:spPr>
        <a:xfrm>
          <a:off x="2074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rPr>
            <a:t>Conta corrente com maior tempo de atividade no Bradesco</a:t>
          </a:r>
          <a:endParaRPr lang="en-US" sz="150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dsp:txBody>
      <dsp:txXfrm>
        <a:off x="2074" y="1397154"/>
        <a:ext cx="1625976" cy="1267118"/>
      </dsp:txXfrm>
    </dsp:sp>
    <dsp:sp modelId="{A60A492D-ED1E-4E7A-85C9-B64DC47EA3C4}">
      <dsp:nvSpPr>
        <dsp:cNvPr id="0" name=""/>
        <dsp:cNvSpPr/>
      </dsp:nvSpPr>
      <dsp:spPr>
        <a:xfrm>
          <a:off x="2359740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2CD86-5177-44CB-B99A-1E05BE5BFBF3}">
      <dsp:nvSpPr>
        <dsp:cNvPr id="0" name=""/>
        <dsp:cNvSpPr/>
      </dsp:nvSpPr>
      <dsp:spPr>
        <a:xfrm>
          <a:off x="1912597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CPF sem apontamentos (dividas ativas ou negativadas)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1912597" y="1397154"/>
        <a:ext cx="1625976" cy="1267118"/>
      </dsp:txXfrm>
    </dsp:sp>
    <dsp:sp modelId="{AD635AF3-501D-4C03-A928-A0CC073540B1}">
      <dsp:nvSpPr>
        <dsp:cNvPr id="0" name=""/>
        <dsp:cNvSpPr/>
      </dsp:nvSpPr>
      <dsp:spPr>
        <a:xfrm>
          <a:off x="4270263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A7DC7-680F-4502-A1B5-6D383C8C171C}">
      <dsp:nvSpPr>
        <dsp:cNvPr id="0" name=""/>
        <dsp:cNvSpPr/>
      </dsp:nvSpPr>
      <dsp:spPr>
        <a:xfrm>
          <a:off x="3823119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Valor das parcelas não deve comprometer mais que 30% do valor da renda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3823119" y="1397154"/>
        <a:ext cx="1625976" cy="1267118"/>
      </dsp:txXfrm>
    </dsp:sp>
    <dsp:sp modelId="{71423374-DD3D-4DD9-9234-51F5B0C8CFEA}">
      <dsp:nvSpPr>
        <dsp:cNvPr id="0" name=""/>
        <dsp:cNvSpPr/>
      </dsp:nvSpPr>
      <dsp:spPr>
        <a:xfrm>
          <a:off x="6180785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BDE6C-C62D-43CD-BDD2-C6A7B887E21A}">
      <dsp:nvSpPr>
        <dsp:cNvPr id="0" name=""/>
        <dsp:cNvSpPr/>
      </dsp:nvSpPr>
      <dsp:spPr>
        <a:xfrm>
          <a:off x="5733641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Não ser imóvel de pasta única (financiamento exclusivo com alguma instituição financeira)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5733641" y="1397154"/>
        <a:ext cx="1625976" cy="1267118"/>
      </dsp:txXfrm>
    </dsp:sp>
    <dsp:sp modelId="{87CE4881-E512-4060-8D2A-91D1F5CFECA9}">
      <dsp:nvSpPr>
        <dsp:cNvPr id="0" name=""/>
        <dsp:cNvSpPr/>
      </dsp:nvSpPr>
      <dsp:spPr>
        <a:xfrm>
          <a:off x="8091307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C2390-93FA-4DAF-853F-AAA82017BF11}">
      <dsp:nvSpPr>
        <dsp:cNvPr id="0" name=""/>
        <dsp:cNvSpPr/>
      </dsp:nvSpPr>
      <dsp:spPr>
        <a:xfrm>
          <a:off x="7644164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Modalidade de repasse (somente de pessoas físicas- imóveis com obra entregue e sem saldo devedor)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7644164" y="1397154"/>
        <a:ext cx="1625976" cy="1267118"/>
      </dsp:txXfrm>
    </dsp:sp>
    <dsp:sp modelId="{2E60EA75-662C-49CF-88E7-0AE5812F36C2}">
      <dsp:nvSpPr>
        <dsp:cNvPr id="0" name=""/>
        <dsp:cNvSpPr/>
      </dsp:nvSpPr>
      <dsp:spPr>
        <a:xfrm>
          <a:off x="10001830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2F635-22F8-4B5C-901D-02B896666DCA}">
      <dsp:nvSpPr>
        <dsp:cNvPr id="0" name=""/>
        <dsp:cNvSpPr/>
      </dsp:nvSpPr>
      <dsp:spPr>
        <a:xfrm>
          <a:off x="9554686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Simular até 80% do imóvel 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9554686" y="1397154"/>
        <a:ext cx="1625976" cy="1267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FD020-A42B-CB40-3BAA-9ADC5739D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374005-46D1-AD10-727B-9704CE529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825E82-9452-B452-86A2-FB64487B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8678C8-4583-EBBD-7B63-E349DE91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555FA-6C43-B55A-FF11-F699CF26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67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2EEE7-15FF-2059-CBA1-83A1F360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AEEA308-63C9-0778-74F3-DAE8738C6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76852B-5AEE-DB02-0B17-B5C3EECA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E54485-7A7F-A4FF-6194-206A51A4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78DE86-2424-EE4A-87A3-34180D4C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00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CE6C58-19D9-754A-E742-1ACBFC470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CB6268-03ED-AA8A-982A-1DE4A063F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27FC91-4325-3928-D085-D8BA62B2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13993C-9C5A-FFE3-93E7-09ED2D0E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968574-9364-30EF-F906-C385DBB2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27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B8FAF-ABB4-D0C2-1FA2-595CBEACA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8AB661-254C-19A9-237B-61AC141FD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C2E14-81EE-F3FF-ADBD-8ECC5C85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2AAC85-8692-3BAA-25D8-9F95A27BF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9DC965-EEE4-0598-C648-6B5C3626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74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60012-EED3-6DA9-D746-035C57E7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494224-3FA3-8849-215B-93F69D4F3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45D471-1499-B0FF-DB94-5481D2245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6EEA7D-1635-5FB1-1FA8-3BE6E32F0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2D1616-C96B-DA1D-53E2-FB4CB380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39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3A937-7D1B-1556-AAF3-E1939002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888846-64C8-3A87-AAA9-A5559F12E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46646FE-1FB5-FC00-AA16-8B54391FA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CFF996-A275-8C06-9696-EAF7C027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8E3537-6ABC-9E3C-D023-DCEC1D74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1447B0-0BA8-00D7-8CB1-1BF8BAB5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55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676CC-6FA0-6C3D-FDB9-293469A1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D77426-0028-A24E-F431-BAC8FE5E0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1D0558-37B8-BABA-56A6-0EB201433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915C6-C642-D40D-895D-070A80C76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C9ECA7B-0BDB-3716-F0E3-22E1EFC8D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45964CD-8538-4811-6AB2-75C70DE8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D538630-D913-4C46-C6FF-0BBC2F38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4B23343-B8A3-4157-D741-BFAE2058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64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72D11-1013-5043-3D10-774D46220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D9B4B46-E94F-9292-2DEC-5D54F43E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9E87EE-6CDC-2599-03BC-8FB4AE94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BFE04E9-CFF3-41CB-AE79-6219ED7E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18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425B168-387C-1D2D-A321-78EA7C7E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4C53B7B-3361-6B3F-27E0-24D6A2AD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27B390-5AEB-0AC9-6955-D9713A68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31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05634C-EECF-5352-2A9F-15746CC0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962B44-2EE3-367C-0272-81886D5FB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914106-8E0A-0A35-5020-27889D5CE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94CC7D-A98B-5550-D83D-CD1A56E1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5114F2-1601-E765-123F-79BFAE7F7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C7E1D6-11A8-1202-9C57-8A504D5BE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43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B1EA1-1AF7-BB58-38B3-B829F6AB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E68973B-1306-BCE0-8533-F0C72049B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AB5AA5F-114B-21A0-90F6-CBFD9DDED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316C05-A075-6E5C-6E8A-DC110346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29B39D0-6F12-9254-C50A-7F65B192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9750135-3368-2DA3-4F78-85A4C12B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9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62BC6CA-E54D-B0AC-2F64-0A543B88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93123A-16A9-8809-A169-A53C569E1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1D70FD-0383-581F-B70A-3E02183CD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52F8-142B-4F4C-8876-46C1DF2F2BE7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4A0214-E22E-F91B-4179-655FF7289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00AF20-8562-BA37-BDD2-530649955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02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microsoft.com/office/2007/relationships/hdphoto" Target="../media/hdphoto1.wdp"/><Relationship Id="rId10" Type="http://schemas.openxmlformats.org/officeDocument/2006/relationships/image" Target="../media/image24.jp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548" y="258318"/>
            <a:ext cx="2458602" cy="82008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34DEFE7-01CB-241A-6585-8D21F8E574F8}"/>
              </a:ext>
            </a:extLst>
          </p:cNvPr>
          <p:cNvSpPr txBox="1"/>
          <p:nvPr/>
        </p:nvSpPr>
        <p:spPr>
          <a:xfrm>
            <a:off x="526473" y="191309"/>
            <a:ext cx="9362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Correspondente Notarial - Bradesco</a:t>
            </a:r>
            <a:b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Dicas de </a:t>
            </a:r>
            <a:r>
              <a:rPr lang="pt-BR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Captção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5EB1CA-C8EC-CF10-56F4-95095F467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16949"/>
            <a:ext cx="1219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30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Aumente suas chances de aprovação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33CB4C-0D8F-C3FF-3582-DB6B7F67965A}"/>
              </a:ext>
            </a:extLst>
          </p:cNvPr>
          <p:cNvSpPr txBox="1"/>
          <p:nvPr/>
        </p:nvSpPr>
        <p:spPr>
          <a:xfrm>
            <a:off x="1460695" y="1989648"/>
            <a:ext cx="927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Quer ter suas </a:t>
            </a:r>
            <a:r>
              <a:rPr lang="pt-BR" sz="2400" b="0" i="0" dirty="0">
                <a:solidFill>
                  <a:srgbClr val="303030"/>
                </a:solidFill>
                <a:effectLst/>
              </a:rPr>
              <a:t> 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chances de aprovação aumentadas </a:t>
            </a:r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siga as dicas a seguir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6" name="CaixaDeTexto 4">
            <a:extLst>
              <a:ext uri="{FF2B5EF4-FFF2-40B4-BE49-F238E27FC236}">
                <a16:creationId xmlns:a16="http://schemas.microsoft.com/office/drawing/2014/main" id="{4C2AB662-B514-4B9E-5A7F-2FB1FC195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482731"/>
              </p:ext>
            </p:extLst>
          </p:nvPr>
        </p:nvGraphicFramePr>
        <p:xfrm>
          <a:off x="504631" y="2656902"/>
          <a:ext cx="11182738" cy="297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206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Argumentos de captação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33CB4C-0D8F-C3FF-3582-DB6B7F67965A}"/>
              </a:ext>
            </a:extLst>
          </p:cNvPr>
          <p:cNvSpPr txBox="1"/>
          <p:nvPr/>
        </p:nvSpPr>
        <p:spPr>
          <a:xfrm>
            <a:off x="3542141" y="1399657"/>
            <a:ext cx="49401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Aumente sua captação e sua receita !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Imagem 10" descr="Pessoas sentadas na cama&#10;&#10;Descrição gerada automaticamente com confiança média">
            <a:extLst>
              <a:ext uri="{FF2B5EF4-FFF2-40B4-BE49-F238E27FC236}">
                <a16:creationId xmlns:a16="http://schemas.microsoft.com/office/drawing/2014/main" id="{4E29F352-1AB3-1AE1-C466-0F6890C92B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3" b="13458"/>
          <a:stretch/>
        </p:blipFill>
        <p:spPr>
          <a:xfrm>
            <a:off x="2272145" y="2144938"/>
            <a:ext cx="7536872" cy="3898162"/>
          </a:xfrm>
          <a:prstGeom prst="rect">
            <a:avLst/>
          </a:prstGeom>
          <a:noFill/>
          <a:effectLst>
            <a:innerShdw blurRad="63500" dist="50800" dir="16200000">
              <a:schemeClr val="tx1">
                <a:alpha val="50000"/>
              </a:schemeClr>
            </a:innerShdw>
          </a:effec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B50A6615-1B86-0132-6CC5-AF261F174ACB}"/>
              </a:ext>
            </a:extLst>
          </p:cNvPr>
          <p:cNvSpPr/>
          <p:nvPr/>
        </p:nvSpPr>
        <p:spPr>
          <a:xfrm>
            <a:off x="2272145" y="2149085"/>
            <a:ext cx="7536872" cy="3898162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679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6FCD1713-1284-E1A0-4AEF-27439BE10E65}"/>
              </a:ext>
            </a:extLst>
          </p:cNvPr>
          <p:cNvSpPr txBox="1">
            <a:spLocks/>
          </p:cNvSpPr>
          <p:nvPr/>
        </p:nvSpPr>
        <p:spPr>
          <a:xfrm>
            <a:off x="2747335" y="2217829"/>
            <a:ext cx="6461799" cy="93615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rabic Typesetting" panose="03020402040406030203" pitchFamily="66" charset="-78"/>
                <a:ea typeface="ADLaM Display" panose="02010000000000000000" pitchFamily="2" charset="0"/>
                <a:cs typeface="Arabic Typesetting" panose="03020402040406030203" pitchFamily="66" charset="-78"/>
              </a:rPr>
              <a:t>Saia do Aluguel !</a:t>
            </a:r>
            <a:endParaRPr lang="pt-BR" spc="-25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AA447F2D-B4C3-31CD-9D1F-8EA81C9CB1DE}"/>
              </a:ext>
            </a:extLst>
          </p:cNvPr>
          <p:cNvSpPr txBox="1">
            <a:spLocks/>
          </p:cNvSpPr>
          <p:nvPr/>
        </p:nvSpPr>
        <p:spPr>
          <a:xfrm>
            <a:off x="2382983" y="3123234"/>
            <a:ext cx="12407900" cy="1479764"/>
          </a:xfrm>
          <a:prstGeom prst="rect">
            <a:avLst/>
          </a:prstGeom>
        </p:spPr>
        <p:txBody>
          <a:bodyPr vert="horz" wrap="square" lIns="0" tIns="16510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l">
              <a:lnSpc>
                <a:spcPts val="12100"/>
              </a:lnSpc>
              <a:spcBef>
                <a:spcPts val="1300"/>
              </a:spcBef>
            </a:pPr>
            <a:r>
              <a:rPr lang="pt-BR" sz="4800" i="1" spc="-10" dirty="0">
                <a:latin typeface="Century" panose="02040604050505020304" pitchFamily="18" charset="0"/>
                <a:cs typeface="Arabic Typesetting" panose="020F0502020204030204" pitchFamily="66" charset="-78"/>
              </a:rPr>
              <a:t>CRÉDITO </a:t>
            </a:r>
            <a:r>
              <a:rPr lang="pt-BR" sz="4800" i="1" spc="-270" dirty="0">
                <a:latin typeface="Century" panose="02040604050505020304" pitchFamily="18" charset="0"/>
                <a:cs typeface="Arabic Typesetting" panose="020F0502020204030204" pitchFamily="66" charset="-78"/>
              </a:rPr>
              <a:t>IMOBILIÁRIO</a:t>
            </a:r>
            <a:endParaRPr lang="pt-BR" sz="4800" i="1" spc="-295" dirty="0">
              <a:latin typeface="Century" panose="02040604050505020304" pitchFamily="18" charset="0"/>
              <a:cs typeface="Arabic Typesetting" panose="020F0502020204030204" pitchFamily="66" charset="-78"/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DBDAC4EC-6EB6-492F-C4BB-3FB0A218C735}"/>
              </a:ext>
            </a:extLst>
          </p:cNvPr>
          <p:cNvSpPr txBox="1"/>
          <p:nvPr/>
        </p:nvSpPr>
        <p:spPr>
          <a:xfrm>
            <a:off x="1853293" y="3227838"/>
            <a:ext cx="8066561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i="1" spc="-29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Arabic Typesetting" panose="020F0502020204030204" pitchFamily="66" charset="-78"/>
              </a:rPr>
              <a:t>Simule agora.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A01C25B8-0373-6618-B79B-FCD7E10E2EF6}"/>
              </a:ext>
            </a:extLst>
          </p:cNvPr>
          <p:cNvSpPr txBox="1">
            <a:spLocks/>
          </p:cNvSpPr>
          <p:nvPr/>
        </p:nvSpPr>
        <p:spPr>
          <a:xfrm>
            <a:off x="4713445" y="4054683"/>
            <a:ext cx="5709681" cy="1463157"/>
          </a:xfrm>
          <a:prstGeom prst="rect">
            <a:avLst/>
          </a:prstGeom>
        </p:spPr>
        <p:txBody>
          <a:bodyPr vert="horz" wrap="square" lIns="0" tIns="165100" rIns="0" bIns="0" rtlCol="0" anchor="ctr">
            <a:spAutoFit/>
          </a:bodyPr>
          <a:lstStyle>
            <a:lvl1pPr marL="0">
              <a:defRPr sz="11000" b="1" i="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080" algn="l">
              <a:lnSpc>
                <a:spcPts val="12100"/>
              </a:lnSpc>
              <a:spcBef>
                <a:spcPts val="1300"/>
              </a:spcBef>
            </a:pPr>
            <a:r>
              <a:rPr lang="pt-BR" sz="2800" i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cs typeface="Arabic Typesetting" panose="020F0502020204030204" pitchFamily="66" charset="-78"/>
              </a:rPr>
              <a:t>Rápido e fácil</a:t>
            </a:r>
            <a:endParaRPr lang="pt-BR" sz="2800" i="1" spc="-295" dirty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cs typeface="Arabic Typesetting" panose="020F05020202040302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618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Argumentos de captação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33CB4C-0D8F-C3FF-3582-DB6B7F67965A}"/>
              </a:ext>
            </a:extLst>
          </p:cNvPr>
          <p:cNvSpPr txBox="1"/>
          <p:nvPr/>
        </p:nvSpPr>
        <p:spPr>
          <a:xfrm>
            <a:off x="3542141" y="1399657"/>
            <a:ext cx="49401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Aumente sua captação e sua receita !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m 3" descr="Mulher apontando a mão para o lado">
            <a:extLst>
              <a:ext uri="{FF2B5EF4-FFF2-40B4-BE49-F238E27FC236}">
                <a16:creationId xmlns:a16="http://schemas.microsoft.com/office/drawing/2014/main" id="{7286833A-F98B-CFB9-36E7-1A1BA72FBE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1320" y="2520247"/>
            <a:ext cx="2293917" cy="4195579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4A4F5486-DEB5-AC89-D828-A5CBC9FBAA71}"/>
              </a:ext>
            </a:extLst>
          </p:cNvPr>
          <p:cNvSpPr txBox="1">
            <a:spLocks/>
          </p:cNvSpPr>
          <p:nvPr/>
        </p:nvSpPr>
        <p:spPr>
          <a:xfrm>
            <a:off x="4022102" y="1972097"/>
            <a:ext cx="3094671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abic Typesetting" panose="03020402040406030203" pitchFamily="66" charset="-78"/>
                <a:ea typeface="ADLaM Display" panose="02010000000000000000" pitchFamily="2" charset="0"/>
                <a:cs typeface="Arabic Typesetting" panose="03020402040406030203" pitchFamily="66" charset="-78"/>
              </a:rPr>
              <a:t>AQUI </a:t>
            </a:r>
            <a:r>
              <a:rPr lang="pt-BR" sz="3600" spc="-555" dirty="0">
                <a:solidFill>
                  <a:schemeClr val="tx1">
                    <a:lumMod val="85000"/>
                    <a:lumOff val="15000"/>
                  </a:schemeClr>
                </a:solidFill>
                <a:latin typeface="Arabic Typesetting" panose="03020402040406030203" pitchFamily="66" charset="-78"/>
                <a:ea typeface="ADLaM Display" panose="02010000000000000000" pitchFamily="2" charset="0"/>
                <a:cs typeface="Arabic Typesetting" panose="03020402040406030203" pitchFamily="66" charset="-78"/>
              </a:rPr>
              <a:t> </a:t>
            </a:r>
            <a:r>
              <a:rPr lang="pt-BR" sz="36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abic Typesetting" panose="03020402040406030203" pitchFamily="66" charset="-78"/>
                <a:ea typeface="ADLaM Display" panose="02010000000000000000" pitchFamily="2" charset="0"/>
                <a:cs typeface="Arabic Typesetting" panose="03020402040406030203" pitchFamily="66" charset="-78"/>
              </a:rPr>
              <a:t>TEM </a:t>
            </a:r>
            <a:r>
              <a:rPr lang="pt-BR" sz="36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!</a:t>
            </a:r>
            <a:endParaRPr lang="pt-BR" sz="2400" spc="-25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F631FDC5-C9F5-DF9E-31C7-4A6F25CAC40F}"/>
              </a:ext>
            </a:extLst>
          </p:cNvPr>
          <p:cNvSpPr txBox="1">
            <a:spLocks/>
          </p:cNvSpPr>
          <p:nvPr/>
        </p:nvSpPr>
        <p:spPr>
          <a:xfrm>
            <a:off x="1447555" y="1949236"/>
            <a:ext cx="8921762" cy="1479764"/>
          </a:xfrm>
          <a:prstGeom prst="rect">
            <a:avLst/>
          </a:prstGeom>
        </p:spPr>
        <p:txBody>
          <a:bodyPr vert="horz" wrap="square" lIns="0" tIns="16510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ts val="12100"/>
              </a:lnSpc>
              <a:spcBef>
                <a:spcPts val="1300"/>
              </a:spcBef>
            </a:pPr>
            <a:r>
              <a:rPr lang="pt-BR" sz="4400" i="1" spc="-10" dirty="0">
                <a:latin typeface="Century" panose="02040604050505020304" pitchFamily="18" charset="0"/>
                <a:cs typeface="Arabic Typesetting" panose="020F0502020204030204" pitchFamily="66" charset="-78"/>
              </a:rPr>
              <a:t>CRÉDITO </a:t>
            </a:r>
            <a:r>
              <a:rPr lang="pt-BR" sz="4400" i="1" spc="-270" dirty="0">
                <a:latin typeface="Century" panose="02040604050505020304" pitchFamily="18" charset="0"/>
                <a:cs typeface="Arabic Typesetting" panose="020F0502020204030204" pitchFamily="66" charset="-78"/>
              </a:rPr>
              <a:t>IMOBILIÁRIO</a:t>
            </a:r>
            <a:endParaRPr lang="pt-BR" sz="4400" i="1" spc="-295" dirty="0">
              <a:latin typeface="Century" panose="02040604050505020304" pitchFamily="18" charset="0"/>
              <a:cs typeface="Arabic Typesetting" panose="020F0502020204030204" pitchFamily="66" charset="-78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D20131B-81EE-F3C9-D7C4-143FE73BCDD6}"/>
              </a:ext>
            </a:extLst>
          </p:cNvPr>
          <p:cNvSpPr txBox="1"/>
          <p:nvPr/>
        </p:nvSpPr>
        <p:spPr>
          <a:xfrm>
            <a:off x="226527" y="11949658"/>
            <a:ext cx="8066561" cy="12439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8000" b="1" i="1" spc="-295" dirty="0">
                <a:solidFill>
                  <a:schemeClr val="bg1"/>
                </a:solidFill>
                <a:latin typeface="Century" panose="02040604050505020304" pitchFamily="18" charset="0"/>
                <a:ea typeface="+mn-ea"/>
                <a:cs typeface="Arabic Typesetting" panose="020F0502020204030204" pitchFamily="66" charset="-78"/>
              </a:rPr>
              <a:t>Simule agora.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4C315B5C-D094-69BD-F1DE-A56481063DF9}"/>
              </a:ext>
            </a:extLst>
          </p:cNvPr>
          <p:cNvSpPr txBox="1">
            <a:spLocks/>
          </p:cNvSpPr>
          <p:nvPr/>
        </p:nvSpPr>
        <p:spPr>
          <a:xfrm>
            <a:off x="2590787" y="3088516"/>
            <a:ext cx="6216650" cy="1529521"/>
          </a:xfrm>
          <a:prstGeom prst="rect">
            <a:avLst/>
          </a:prstGeom>
        </p:spPr>
        <p:txBody>
          <a:bodyPr vert="horz" wrap="square" lIns="0" tIns="165100" rIns="0" bIns="0" rtlCol="0" anchor="ctr">
            <a:spAutoFit/>
          </a:bodyPr>
          <a:lstStyle>
            <a:lvl1pPr marL="0">
              <a:defRPr sz="11000" b="1" i="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080" algn="ctr">
              <a:lnSpc>
                <a:spcPts val="12100"/>
              </a:lnSpc>
              <a:spcBef>
                <a:spcPts val="1300"/>
              </a:spcBef>
            </a:pPr>
            <a:r>
              <a:rPr lang="pt-BR" sz="5400" i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cs typeface="Arabic Typesetting" panose="020F0502020204030204" pitchFamily="66" charset="-78"/>
              </a:rPr>
              <a:t>Rápido e fácil</a:t>
            </a:r>
            <a:endParaRPr lang="pt-BR" sz="5400" i="1" spc="-295" dirty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cs typeface="Arabic Typesetting" panose="020F05020202040302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4367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CD20131B-81EE-F3C9-D7C4-143FE73BCDD6}"/>
              </a:ext>
            </a:extLst>
          </p:cNvPr>
          <p:cNvSpPr txBox="1"/>
          <p:nvPr/>
        </p:nvSpPr>
        <p:spPr>
          <a:xfrm>
            <a:off x="226527" y="11949658"/>
            <a:ext cx="8066561" cy="12439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8000" b="1" i="1" spc="-295" dirty="0">
                <a:solidFill>
                  <a:schemeClr val="bg1"/>
                </a:solidFill>
                <a:latin typeface="Century" panose="02040604050505020304" pitchFamily="18" charset="0"/>
                <a:ea typeface="+mn-ea"/>
                <a:cs typeface="Arabic Typesetting" panose="020F0502020204030204" pitchFamily="66" charset="-78"/>
              </a:rPr>
              <a:t>Simule agora.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32499C-B338-2B0C-2125-899779614791}"/>
              </a:ext>
            </a:extLst>
          </p:cNvPr>
          <p:cNvSpPr txBox="1"/>
          <p:nvPr/>
        </p:nvSpPr>
        <p:spPr>
          <a:xfrm>
            <a:off x="2258478" y="233582"/>
            <a:ext cx="7723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Correspondente Bancário </a:t>
            </a:r>
            <a:b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Público Alvo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39EFE5F-F483-6342-D2B1-D3F56674F790}"/>
              </a:ext>
            </a:extLst>
          </p:cNvPr>
          <p:cNvSpPr txBox="1"/>
          <p:nvPr/>
        </p:nvSpPr>
        <p:spPr>
          <a:xfrm>
            <a:off x="1855803" y="2122355"/>
            <a:ext cx="8480394" cy="337887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Casal em ascensão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que buscam moradia própria e unem as rendas pensando em um financiamento Imobiliário- Renda média acima de R$ 10.000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Homens entre 30 e 45 anos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(em ascensão de carreira e com família em formação)- Renda média entre R$ 6.000 à R$ 10.000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Homens e mulheres solteiros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que buscam independência das casas dos pais- Renda média entre R$ 3.000 à R$ 7.000.</a:t>
            </a:r>
            <a:b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5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Vantagens Correspondente Imobiliário Bradesco</a:t>
            </a: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378C089-D448-ED2F-8049-1A1F6C46EFA1}"/>
              </a:ext>
            </a:extLst>
          </p:cNvPr>
          <p:cNvSpPr/>
          <p:nvPr/>
        </p:nvSpPr>
        <p:spPr>
          <a:xfrm>
            <a:off x="550764" y="2188554"/>
            <a:ext cx="11318894" cy="31835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Pré-análise de crédito em até 1 hora via acesso exclusivo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Agilidade na contratação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Taxas de juros competitivas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personalizado através de Consultores Imobiliários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Canal de atendimento exclusivo 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Esteira exclusiva de contratação.</a:t>
            </a:r>
          </a:p>
        </p:txBody>
      </p:sp>
    </p:spTree>
    <p:extLst>
      <p:ext uri="{BB962C8B-B14F-4D97-AF65-F5344CB8AC3E}">
        <p14:creationId xmlns:p14="http://schemas.microsoft.com/office/powerpoint/2010/main" val="256983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982042" y="161513"/>
            <a:ext cx="8678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Regras de negócio</a:t>
            </a: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378C089-D448-ED2F-8049-1A1F6C46EFA1}"/>
              </a:ext>
            </a:extLst>
          </p:cNvPr>
          <p:cNvSpPr/>
          <p:nvPr/>
        </p:nvSpPr>
        <p:spPr>
          <a:xfrm>
            <a:off x="550764" y="2188554"/>
            <a:ext cx="11318894" cy="31835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Crédito disponível apenas para pessoa física (PF)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disponível para imóveis de pasta única (Financiamento exclusivo com alguma instituição financeira)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disponível para imóveis na categoria de repasse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disponível para imóveis multifamiliar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disponível para imóveis com dividas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permitido negociação de taxas</a:t>
            </a:r>
          </a:p>
        </p:txBody>
      </p:sp>
    </p:spTree>
    <p:extLst>
      <p:ext uri="{BB962C8B-B14F-4D97-AF65-F5344CB8AC3E}">
        <p14:creationId xmlns:p14="http://schemas.microsoft.com/office/powerpoint/2010/main" val="75748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Produtos Elegíveis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51F39E19-992B-6D36-90A6-3D9897DAABA1}"/>
              </a:ext>
            </a:extLst>
          </p:cNvPr>
          <p:cNvGrpSpPr/>
          <p:nvPr/>
        </p:nvGrpSpPr>
        <p:grpSpPr>
          <a:xfrm>
            <a:off x="838200" y="1484952"/>
            <a:ext cx="10515600" cy="5211535"/>
            <a:chOff x="501440" y="1365404"/>
            <a:chExt cx="11189118" cy="5976516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0056AE15-E8FA-7D40-BCE2-10F57CBC0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41" y="1365404"/>
              <a:ext cx="11189117" cy="59765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Colchete duplo 14">
              <a:extLst>
                <a:ext uri="{FF2B5EF4-FFF2-40B4-BE49-F238E27FC236}">
                  <a16:creationId xmlns:a16="http://schemas.microsoft.com/office/drawing/2014/main" id="{225A3D00-D639-702B-D321-CF1884EF2F3D}"/>
                </a:ext>
              </a:extLst>
            </p:cNvPr>
            <p:cNvSpPr/>
            <p:nvPr/>
          </p:nvSpPr>
          <p:spPr>
            <a:xfrm rot="16200000">
              <a:off x="3458283" y="-1355745"/>
              <a:ext cx="356324" cy="6270009"/>
            </a:xfrm>
            <a:prstGeom prst="bracketPair">
              <a:avLst>
                <a:gd name="adj" fmla="val 0"/>
              </a:avLst>
            </a:prstGeom>
            <a:solidFill>
              <a:srgbClr val="00539F"/>
            </a:solidFill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"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IMÓVEIS RESIDENCIAIS (NOVOS E USADOS)</a:t>
              </a:r>
            </a:p>
          </p:txBody>
        </p:sp>
        <p:sp>
          <p:nvSpPr>
            <p:cNvPr id="7" name="Colchete duplo 15">
              <a:extLst>
                <a:ext uri="{FF2B5EF4-FFF2-40B4-BE49-F238E27FC236}">
                  <a16:creationId xmlns:a16="http://schemas.microsoft.com/office/drawing/2014/main" id="{E60CE853-EA4E-B204-CD1E-0CFE865CA146}"/>
                </a:ext>
              </a:extLst>
            </p:cNvPr>
            <p:cNvSpPr/>
            <p:nvPr/>
          </p:nvSpPr>
          <p:spPr>
            <a:xfrm rot="16200000">
              <a:off x="3458284" y="524116"/>
              <a:ext cx="356324" cy="6270009"/>
            </a:xfrm>
            <a:prstGeom prst="bracketPair">
              <a:avLst>
                <a:gd name="adj" fmla="val 0"/>
              </a:avLst>
            </a:prstGeom>
            <a:solidFill>
              <a:srgbClr val="00539F"/>
            </a:solidFill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"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IMÓVEIS COMERCIAIS (SALAS E ESCRITÓRIOS)</a:t>
              </a:r>
            </a:p>
          </p:txBody>
        </p:sp>
        <p:sp>
          <p:nvSpPr>
            <p:cNvPr id="9" name="Colchete duplo 13">
              <a:extLst>
                <a:ext uri="{FF2B5EF4-FFF2-40B4-BE49-F238E27FC236}">
                  <a16:creationId xmlns:a16="http://schemas.microsoft.com/office/drawing/2014/main" id="{4570667A-B4CB-EF62-9140-34B20EDAF080}"/>
                </a:ext>
              </a:extLst>
            </p:cNvPr>
            <p:cNvSpPr/>
            <p:nvPr/>
          </p:nvSpPr>
          <p:spPr>
            <a:xfrm rot="16200000">
              <a:off x="1964828" y="3769889"/>
              <a:ext cx="356324" cy="3283100"/>
            </a:xfrm>
            <a:prstGeom prst="bracketPair">
              <a:avLst>
                <a:gd name="adj" fmla="val 0"/>
              </a:avLst>
            </a:prstGeom>
            <a:solidFill>
              <a:srgbClr val="00539F"/>
            </a:solidFill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"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LOTES URBANOS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86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Regras para o financiamento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0C419327-C15E-6785-6A1C-02DE5FB5D7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20" b="89205" l="2524" r="100000">
                        <a14:foregroundMark x1="46699" y1="39015" x2="46699" y2="39015"/>
                        <a14:foregroundMark x1="37573" y1="35985" x2="37573" y2="35985"/>
                        <a14:foregroundMark x1="42718" y1="34091" x2="36699" y2="34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5" t="23468" r="6662" b="14033"/>
          <a:stretch/>
        </p:blipFill>
        <p:spPr>
          <a:xfrm rot="1973385">
            <a:off x="8171347" y="3217355"/>
            <a:ext cx="3552593" cy="1351417"/>
          </a:xfrm>
          <a:prstGeom prst="rect">
            <a:avLst/>
          </a:prstGeom>
        </p:spPr>
      </p:pic>
      <p:grpSp>
        <p:nvGrpSpPr>
          <p:cNvPr id="35" name="Agrupar 34">
            <a:extLst>
              <a:ext uri="{FF2B5EF4-FFF2-40B4-BE49-F238E27FC236}">
                <a16:creationId xmlns:a16="http://schemas.microsoft.com/office/drawing/2014/main" id="{F7E0E7E1-4824-FA85-D347-657E0CA73781}"/>
              </a:ext>
            </a:extLst>
          </p:cNvPr>
          <p:cNvGrpSpPr/>
          <p:nvPr/>
        </p:nvGrpSpPr>
        <p:grpSpPr>
          <a:xfrm>
            <a:off x="0" y="1948510"/>
            <a:ext cx="7150841" cy="4663495"/>
            <a:chOff x="205233" y="1948510"/>
            <a:chExt cx="7150841" cy="4663495"/>
          </a:xfrm>
        </p:grpSpPr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70590E84-6C5E-D327-AE5C-3C1693BD1556}"/>
                </a:ext>
              </a:extLst>
            </p:cNvPr>
            <p:cNvGrpSpPr/>
            <p:nvPr/>
          </p:nvGrpSpPr>
          <p:grpSpPr>
            <a:xfrm>
              <a:off x="319595" y="1948510"/>
              <a:ext cx="6988173" cy="578513"/>
              <a:chOff x="319595" y="1948510"/>
              <a:chExt cx="6988173" cy="578513"/>
            </a:xfrm>
          </p:grpSpPr>
          <p:pic>
            <p:nvPicPr>
              <p:cNvPr id="9" name="Imagem 8">
                <a:extLst>
                  <a:ext uri="{FF2B5EF4-FFF2-40B4-BE49-F238E27FC236}">
                    <a16:creationId xmlns:a16="http://schemas.microsoft.com/office/drawing/2014/main" id="{B780EFAD-E95D-CB85-D362-72D7E5891E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95" y="1948510"/>
                <a:ext cx="761355" cy="57851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5FECF45-6DAA-0155-9E3B-5FE532F767EA}"/>
                  </a:ext>
                </a:extLst>
              </p:cNvPr>
              <p:cNvSpPr txBox="1"/>
              <p:nvPr/>
            </p:nvSpPr>
            <p:spPr>
              <a:xfrm>
                <a:off x="1207758" y="2056131"/>
                <a:ext cx="61000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Ser cliente Bradesco</a:t>
                </a:r>
                <a:r>
                  <a:rPr lang="pt-BR" dirty="0"/>
                  <a:t>;</a:t>
                </a:r>
              </a:p>
            </p:txBody>
          </p:sp>
        </p:grpSp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31A7FC29-9B76-68A0-40F6-20529CADC61C}"/>
                </a:ext>
              </a:extLst>
            </p:cNvPr>
            <p:cNvGrpSpPr/>
            <p:nvPr/>
          </p:nvGrpSpPr>
          <p:grpSpPr>
            <a:xfrm>
              <a:off x="319595" y="2858791"/>
              <a:ext cx="6972244" cy="576351"/>
              <a:chOff x="319595" y="2858791"/>
              <a:chExt cx="6972244" cy="576351"/>
            </a:xfrm>
          </p:grpSpPr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E116A5C2-9821-0313-70C5-8A223E2E9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95" y="2858791"/>
                <a:ext cx="761709" cy="57635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718DBDF2-C544-7161-A5B3-E326ACEFDA07}"/>
                  </a:ext>
                </a:extLst>
              </p:cNvPr>
              <p:cNvSpPr txBox="1"/>
              <p:nvPr/>
            </p:nvSpPr>
            <p:spPr>
              <a:xfrm>
                <a:off x="1191829" y="2962300"/>
                <a:ext cx="61000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Comprovar rendimentos (capacidade de pagamento);</a:t>
                </a:r>
              </a:p>
            </p:txBody>
          </p:sp>
        </p:grp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28181FEE-C4F9-D889-70E5-246FD937EA2D}"/>
                </a:ext>
              </a:extLst>
            </p:cNvPr>
            <p:cNvGrpSpPr/>
            <p:nvPr/>
          </p:nvGrpSpPr>
          <p:grpSpPr>
            <a:xfrm>
              <a:off x="319595" y="3959438"/>
              <a:ext cx="6988173" cy="723275"/>
              <a:chOff x="319595" y="3959438"/>
              <a:chExt cx="6988173" cy="723275"/>
            </a:xfrm>
          </p:grpSpPr>
          <p:pic>
            <p:nvPicPr>
              <p:cNvPr id="11" name="Imagem 10">
                <a:extLst>
                  <a:ext uri="{FF2B5EF4-FFF2-40B4-BE49-F238E27FC236}">
                    <a16:creationId xmlns:a16="http://schemas.microsoft.com/office/drawing/2014/main" id="{41FF4857-6DDE-7F68-6665-261941DEAD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05" t="12501" r="6271" b="23905"/>
              <a:stretch/>
            </p:blipFill>
            <p:spPr>
              <a:xfrm>
                <a:off x="319595" y="3964746"/>
                <a:ext cx="758093" cy="60178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A7F788C7-D11E-174E-D55F-BE0179EEF860}"/>
                  </a:ext>
                </a:extLst>
              </p:cNvPr>
              <p:cNvSpPr txBox="1"/>
              <p:nvPr/>
            </p:nvSpPr>
            <p:spPr>
              <a:xfrm>
                <a:off x="1207758" y="3959438"/>
                <a:ext cx="6100010" cy="723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pt-BR" sz="5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Maior de 18 anos ou emancipado;</a:t>
                </a:r>
              </a:p>
              <a:p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 Idade + prazo financiamento = 80 anos</a:t>
                </a:r>
              </a:p>
            </p:txBody>
          </p:sp>
        </p:grpSp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5E0A8DB7-4CA7-1D8F-7FC5-D40437140EE6}"/>
                </a:ext>
              </a:extLst>
            </p:cNvPr>
            <p:cNvGrpSpPr/>
            <p:nvPr/>
          </p:nvGrpSpPr>
          <p:grpSpPr>
            <a:xfrm>
              <a:off x="205233" y="4928605"/>
              <a:ext cx="7102535" cy="735195"/>
              <a:chOff x="205233" y="4928605"/>
              <a:chExt cx="7102535" cy="735195"/>
            </a:xfrm>
          </p:grpSpPr>
          <p:pic>
            <p:nvPicPr>
              <p:cNvPr id="15" name="Imagem 14">
                <a:extLst>
                  <a:ext uri="{FF2B5EF4-FFF2-40B4-BE49-F238E27FC236}">
                    <a16:creationId xmlns:a16="http://schemas.microsoft.com/office/drawing/2014/main" id="{61434F91-832E-9A33-8C48-772020C911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673" t="-6768" r="-17210" b="-15738"/>
              <a:stretch/>
            </p:blipFill>
            <p:spPr>
              <a:xfrm>
                <a:off x="205233" y="4928605"/>
                <a:ext cx="1002525" cy="73519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37D86B07-5052-F809-74C6-98ACD243CCE6}"/>
                  </a:ext>
                </a:extLst>
              </p:cNvPr>
              <p:cNvSpPr txBox="1"/>
              <p:nvPr/>
            </p:nvSpPr>
            <p:spPr>
              <a:xfrm>
                <a:off x="1207758" y="5055707"/>
                <a:ext cx="61000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Residir no Brasil;</a:t>
                </a:r>
              </a:p>
            </p:txBody>
          </p:sp>
        </p:grpSp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0DFB53D0-C940-9755-E476-5DF3B5B058D9}"/>
                </a:ext>
              </a:extLst>
            </p:cNvPr>
            <p:cNvGrpSpPr/>
            <p:nvPr/>
          </p:nvGrpSpPr>
          <p:grpSpPr>
            <a:xfrm>
              <a:off x="326634" y="5946062"/>
              <a:ext cx="7029440" cy="665943"/>
              <a:chOff x="326634" y="5946062"/>
              <a:chExt cx="7029440" cy="665943"/>
            </a:xfrm>
          </p:grpSpPr>
          <p:pic>
            <p:nvPicPr>
              <p:cNvPr id="16" name="Imagem 15">
                <a:extLst>
                  <a:ext uri="{FF2B5EF4-FFF2-40B4-BE49-F238E27FC236}">
                    <a16:creationId xmlns:a16="http://schemas.microsoft.com/office/drawing/2014/main" id="{DABA5DD0-E166-7E01-60DB-D8D25CE9BD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634" y="5946062"/>
                <a:ext cx="759722" cy="60229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4EB68586-FDF0-C494-201B-2B9B0C3C8468}"/>
                  </a:ext>
                </a:extLst>
              </p:cNvPr>
              <p:cNvSpPr txBox="1"/>
              <p:nvPr/>
            </p:nvSpPr>
            <p:spPr>
              <a:xfrm>
                <a:off x="1207758" y="5965674"/>
                <a:ext cx="614831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pt-BR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Apresentar toda documentação para concretização da operação.</a:t>
                </a:r>
                <a:endPara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77659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5653</TotalTime>
  <Words>393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Arabic Typesetting</vt:lpstr>
      <vt:lpstr>Arial</vt:lpstr>
      <vt:lpstr>Calibri</vt:lpstr>
      <vt:lpstr>Calibri Light</vt:lpstr>
      <vt:lpstr>Century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Villalobos</dc:creator>
  <cp:lastModifiedBy>Thiago Roberto</cp:lastModifiedBy>
  <cp:revision>93</cp:revision>
  <dcterms:created xsi:type="dcterms:W3CDTF">2023-09-22T12:24:54Z</dcterms:created>
  <dcterms:modified xsi:type="dcterms:W3CDTF">2023-10-23T12:20:08Z</dcterms:modified>
</cp:coreProperties>
</file>