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2" r:id="rId3"/>
    <p:sldId id="294" r:id="rId4"/>
    <p:sldId id="310" r:id="rId5"/>
    <p:sldId id="293" r:id="rId6"/>
    <p:sldId id="296" r:id="rId7"/>
    <p:sldId id="311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95" r:id="rId16"/>
    <p:sldId id="315" r:id="rId17"/>
    <p:sldId id="314" r:id="rId18"/>
    <p:sldId id="312" r:id="rId19"/>
    <p:sldId id="304" r:id="rId20"/>
    <p:sldId id="305" r:id="rId21"/>
    <p:sldId id="307" r:id="rId22"/>
    <p:sldId id="309" r:id="rId23"/>
    <p:sldId id="313" r:id="rId24"/>
    <p:sldId id="306" r:id="rId25"/>
    <p:sldId id="308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34D48-F659-401B-B1E8-9732EE17F9B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F54F3-B2FF-4555-AC81-BCDBE4B9EB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Conta corrente com maior tempo de atividade no Bradesco</a:t>
          </a:r>
          <a:endParaRPr lang="en-US" sz="15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dgm:t>
    </dgm:pt>
    <dgm:pt modelId="{DBA41B62-EFC7-43B2-B6D6-7D309D724FA9}" type="parTrans" cxnId="{08E60950-35D7-4349-B2C1-F76B56A80F77}">
      <dgm:prSet/>
      <dgm:spPr/>
      <dgm:t>
        <a:bodyPr/>
        <a:lstStyle/>
        <a:p>
          <a:endParaRPr lang="en-US"/>
        </a:p>
      </dgm:t>
    </dgm:pt>
    <dgm:pt modelId="{B86E6AFB-6D39-45F9-A30D-1137341BD3C7}" type="sibTrans" cxnId="{08E60950-35D7-4349-B2C1-F76B56A80F77}">
      <dgm:prSet/>
      <dgm:spPr/>
      <dgm:t>
        <a:bodyPr/>
        <a:lstStyle/>
        <a:p>
          <a:endParaRPr lang="en-US"/>
        </a:p>
      </dgm:t>
    </dgm:pt>
    <dgm:pt modelId="{6AA9EFDB-A9AB-4BC3-AFD0-6A44E844C7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CPF sem apontamentos (dividas ativas ou negativadas)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6D007A1-CE17-4ADD-928C-99157401EEC8}" type="parTrans" cxnId="{A8544358-C140-4251-B6C3-B52B24FA344F}">
      <dgm:prSet/>
      <dgm:spPr/>
      <dgm:t>
        <a:bodyPr/>
        <a:lstStyle/>
        <a:p>
          <a:endParaRPr lang="en-US"/>
        </a:p>
      </dgm:t>
    </dgm:pt>
    <dgm:pt modelId="{F56BCD52-88F4-4ABC-83DE-2AB4F603EC44}" type="sibTrans" cxnId="{A8544358-C140-4251-B6C3-B52B24FA344F}">
      <dgm:prSet/>
      <dgm:spPr/>
      <dgm:t>
        <a:bodyPr/>
        <a:lstStyle/>
        <a:p>
          <a:endParaRPr lang="en-US"/>
        </a:p>
      </dgm:t>
    </dgm:pt>
    <dgm:pt modelId="{3419E002-D49D-4ED5-8928-698DAD1DCB99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Valor das parcelas não deve comprometer mais que 30% do valor da renda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CA0DA1C-D57E-488C-BEB8-6F6BA5E23DCE}" type="parTrans" cxnId="{6C3BA054-CDB9-46BD-B0F6-CB23C6CC7BC6}">
      <dgm:prSet/>
      <dgm:spPr/>
      <dgm:t>
        <a:bodyPr/>
        <a:lstStyle/>
        <a:p>
          <a:endParaRPr lang="en-US"/>
        </a:p>
      </dgm:t>
    </dgm:pt>
    <dgm:pt modelId="{004254CE-44C4-4D1F-8D47-95941FBBC397}" type="sibTrans" cxnId="{6C3BA054-CDB9-46BD-B0F6-CB23C6CC7BC6}">
      <dgm:prSet/>
      <dgm:spPr/>
      <dgm:t>
        <a:bodyPr/>
        <a:lstStyle/>
        <a:p>
          <a:endParaRPr lang="en-US"/>
        </a:p>
      </dgm:t>
    </dgm:pt>
    <dgm:pt modelId="{3A0F5584-FDE9-4453-BD78-E0C1E717D14C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Não ser imóvel de pasta única (financiamento exclusivo com alguma instituição financeira)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1E8FA22-242A-4B2C-B430-EBB6F0E44021}" type="parTrans" cxnId="{77992112-89E4-4457-B501-B50F07B83D82}">
      <dgm:prSet/>
      <dgm:spPr/>
      <dgm:t>
        <a:bodyPr/>
        <a:lstStyle/>
        <a:p>
          <a:endParaRPr lang="en-US"/>
        </a:p>
      </dgm:t>
    </dgm:pt>
    <dgm:pt modelId="{E2789A30-1B03-4839-AF87-BBDA7896DAF1}" type="sibTrans" cxnId="{77992112-89E4-4457-B501-B50F07B83D82}">
      <dgm:prSet/>
      <dgm:spPr/>
      <dgm:t>
        <a:bodyPr/>
        <a:lstStyle/>
        <a:p>
          <a:endParaRPr lang="en-US"/>
        </a:p>
      </dgm:t>
    </dgm:pt>
    <dgm:pt modelId="{E7E26C0A-963E-4F06-BCBE-31A48B264209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Modalidade de repasse (somente de pessoas físicas- imóveis com obra entregue e sem saldo devedor)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983F8C9-120B-44FA-88F1-64E6FDC8D63D}" type="parTrans" cxnId="{454F45FC-DDBB-4F10-A53D-E6F333C2D0EB}">
      <dgm:prSet/>
      <dgm:spPr/>
      <dgm:t>
        <a:bodyPr/>
        <a:lstStyle/>
        <a:p>
          <a:endParaRPr lang="en-US"/>
        </a:p>
      </dgm:t>
    </dgm:pt>
    <dgm:pt modelId="{38DBDDF2-06EE-42BE-8158-855B16F67652}" type="sibTrans" cxnId="{454F45FC-DDBB-4F10-A53D-E6F333C2D0EB}">
      <dgm:prSet/>
      <dgm:spPr/>
      <dgm:t>
        <a:bodyPr/>
        <a:lstStyle/>
        <a:p>
          <a:endParaRPr lang="en-US"/>
        </a:p>
      </dgm:t>
    </dgm:pt>
    <dgm:pt modelId="{7986B317-B069-4532-90C7-5901603E11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Simular até 80% do imóvel 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34C7178-2DBF-473A-9ED3-96F90391BF50}" type="parTrans" cxnId="{50A4D5C3-5C99-4644-BEAA-D18485D08BE0}">
      <dgm:prSet/>
      <dgm:spPr/>
      <dgm:t>
        <a:bodyPr/>
        <a:lstStyle/>
        <a:p>
          <a:endParaRPr lang="en-US"/>
        </a:p>
      </dgm:t>
    </dgm:pt>
    <dgm:pt modelId="{FA2AA26F-DFB4-42A0-9EEA-D65BB5E5152E}" type="sibTrans" cxnId="{50A4D5C3-5C99-4644-BEAA-D18485D08BE0}">
      <dgm:prSet/>
      <dgm:spPr/>
      <dgm:t>
        <a:bodyPr/>
        <a:lstStyle/>
        <a:p>
          <a:endParaRPr lang="en-US"/>
        </a:p>
      </dgm:t>
    </dgm:pt>
    <dgm:pt modelId="{7307FA82-8A2F-42D2-932A-183C42F18E45}" type="pres">
      <dgm:prSet presAssocID="{3BA34D48-F659-401B-B1E8-9732EE17F9BF}" presName="root" presStyleCnt="0">
        <dgm:presLayoutVars>
          <dgm:dir/>
          <dgm:resizeHandles val="exact"/>
        </dgm:presLayoutVars>
      </dgm:prSet>
      <dgm:spPr/>
    </dgm:pt>
    <dgm:pt modelId="{0F358296-D3B2-4371-9D1D-A81001ED3F58}" type="pres">
      <dgm:prSet presAssocID="{C37F54F3-B2FF-4555-AC81-BCDBE4B9EB76}" presName="compNode" presStyleCnt="0"/>
      <dgm:spPr/>
    </dgm:pt>
    <dgm:pt modelId="{94019297-B5F6-4A29-AF4A-A7CE7ABE0C5C}" type="pres">
      <dgm:prSet presAssocID="{C37F54F3-B2FF-4555-AC81-BCDBE4B9EB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 estrutura de tópicos"/>
        </a:ext>
      </dgm:extLst>
    </dgm:pt>
    <dgm:pt modelId="{3E784536-81D1-479A-A776-F8C24EC649C3}" type="pres">
      <dgm:prSet presAssocID="{C37F54F3-B2FF-4555-AC81-BCDBE4B9EB76}" presName="spaceRect" presStyleCnt="0"/>
      <dgm:spPr/>
    </dgm:pt>
    <dgm:pt modelId="{B01E1D39-780C-4686-B484-FD0F77CA4A0C}" type="pres">
      <dgm:prSet presAssocID="{C37F54F3-B2FF-4555-AC81-BCDBE4B9EB76}" presName="textRect" presStyleLbl="revTx" presStyleIdx="0" presStyleCnt="6">
        <dgm:presLayoutVars>
          <dgm:chMax val="1"/>
          <dgm:chPref val="1"/>
        </dgm:presLayoutVars>
      </dgm:prSet>
      <dgm:spPr/>
    </dgm:pt>
    <dgm:pt modelId="{D6A0B51A-C417-4ED1-96C4-66EA97EE2F71}" type="pres">
      <dgm:prSet presAssocID="{B86E6AFB-6D39-45F9-A30D-1137341BD3C7}" presName="sibTrans" presStyleCnt="0"/>
      <dgm:spPr/>
    </dgm:pt>
    <dgm:pt modelId="{0043134E-093C-463A-B1B6-553F3E46781D}" type="pres">
      <dgm:prSet presAssocID="{6AA9EFDB-A9AB-4BC3-AFD0-6A44E844C764}" presName="compNode" presStyleCnt="0"/>
      <dgm:spPr/>
    </dgm:pt>
    <dgm:pt modelId="{A60A492D-ED1E-4E7A-85C9-B64DC47EA3C4}" type="pres">
      <dgm:prSet presAssocID="{6AA9EFDB-A9AB-4BC3-AFD0-6A44E844C76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tão de crédito estrutura de tópicos"/>
        </a:ext>
      </dgm:extLst>
    </dgm:pt>
    <dgm:pt modelId="{EB13EDC9-0308-409C-8C3C-127FEFEDD2F1}" type="pres">
      <dgm:prSet presAssocID="{6AA9EFDB-A9AB-4BC3-AFD0-6A44E844C764}" presName="spaceRect" presStyleCnt="0"/>
      <dgm:spPr/>
    </dgm:pt>
    <dgm:pt modelId="{2E32CD86-5177-44CB-B99A-1E05BE5BFBF3}" type="pres">
      <dgm:prSet presAssocID="{6AA9EFDB-A9AB-4BC3-AFD0-6A44E844C764}" presName="textRect" presStyleLbl="revTx" presStyleIdx="1" presStyleCnt="6">
        <dgm:presLayoutVars>
          <dgm:chMax val="1"/>
          <dgm:chPref val="1"/>
        </dgm:presLayoutVars>
      </dgm:prSet>
      <dgm:spPr/>
    </dgm:pt>
    <dgm:pt modelId="{F631DB57-0C11-46C8-8304-9F8F676F6EDC}" type="pres">
      <dgm:prSet presAssocID="{F56BCD52-88F4-4ABC-83DE-2AB4F603EC44}" presName="sibTrans" presStyleCnt="0"/>
      <dgm:spPr/>
    </dgm:pt>
    <dgm:pt modelId="{DB17122B-BB2F-4072-95EB-D176668995D8}" type="pres">
      <dgm:prSet presAssocID="{3419E002-D49D-4ED5-8928-698DAD1DCB99}" presName="compNode" presStyleCnt="0"/>
      <dgm:spPr/>
    </dgm:pt>
    <dgm:pt modelId="{AD635AF3-501D-4C03-A928-A0CC073540B1}" type="pres">
      <dgm:prSet presAssocID="{3419E002-D49D-4ED5-8928-698DAD1DCB9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5D1324A2-AA7C-4D67-AE7C-5A535EA06CA6}" type="pres">
      <dgm:prSet presAssocID="{3419E002-D49D-4ED5-8928-698DAD1DCB99}" presName="spaceRect" presStyleCnt="0"/>
      <dgm:spPr/>
    </dgm:pt>
    <dgm:pt modelId="{5D8A7DC7-680F-4502-A1B5-6D383C8C171C}" type="pres">
      <dgm:prSet presAssocID="{3419E002-D49D-4ED5-8928-698DAD1DCB99}" presName="textRect" presStyleLbl="revTx" presStyleIdx="2" presStyleCnt="6">
        <dgm:presLayoutVars>
          <dgm:chMax val="1"/>
          <dgm:chPref val="1"/>
        </dgm:presLayoutVars>
      </dgm:prSet>
      <dgm:spPr/>
    </dgm:pt>
    <dgm:pt modelId="{817B491F-0B1B-4EFE-B800-E34B11E6B699}" type="pres">
      <dgm:prSet presAssocID="{004254CE-44C4-4D1F-8D47-95941FBBC397}" presName="sibTrans" presStyleCnt="0"/>
      <dgm:spPr/>
    </dgm:pt>
    <dgm:pt modelId="{9CF18DF7-72CC-4AF3-8F87-4776D1FFA5CE}" type="pres">
      <dgm:prSet presAssocID="{3A0F5584-FDE9-4453-BD78-E0C1E717D14C}" presName="compNode" presStyleCnt="0"/>
      <dgm:spPr/>
    </dgm:pt>
    <dgm:pt modelId="{71423374-DD3D-4DD9-9234-51F5B0C8CFEA}" type="pres">
      <dgm:prSet presAssocID="{3A0F5584-FDE9-4453-BD78-E0C1E717D14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na suburbana estrutura de tópicos"/>
        </a:ext>
      </dgm:extLst>
    </dgm:pt>
    <dgm:pt modelId="{C42EC68A-16C3-4519-8B13-01801228C21D}" type="pres">
      <dgm:prSet presAssocID="{3A0F5584-FDE9-4453-BD78-E0C1E717D14C}" presName="spaceRect" presStyleCnt="0"/>
      <dgm:spPr/>
    </dgm:pt>
    <dgm:pt modelId="{8CEBDE6C-C62D-43CD-BDD2-C6A7B887E21A}" type="pres">
      <dgm:prSet presAssocID="{3A0F5584-FDE9-4453-BD78-E0C1E717D14C}" presName="textRect" presStyleLbl="revTx" presStyleIdx="3" presStyleCnt="6">
        <dgm:presLayoutVars>
          <dgm:chMax val="1"/>
          <dgm:chPref val="1"/>
        </dgm:presLayoutVars>
      </dgm:prSet>
      <dgm:spPr/>
    </dgm:pt>
    <dgm:pt modelId="{2C183624-A2C5-4107-BD2C-175866799F9A}" type="pres">
      <dgm:prSet presAssocID="{E2789A30-1B03-4839-AF87-BBDA7896DAF1}" presName="sibTrans" presStyleCnt="0"/>
      <dgm:spPr/>
    </dgm:pt>
    <dgm:pt modelId="{ED9209C3-39A9-487F-88CF-9F7D08A1DF55}" type="pres">
      <dgm:prSet presAssocID="{E7E26C0A-963E-4F06-BCBE-31A48B264209}" presName="compNode" presStyleCnt="0"/>
      <dgm:spPr/>
    </dgm:pt>
    <dgm:pt modelId="{87CE4881-E512-4060-8D2A-91D1F5CFECA9}" type="pres">
      <dgm:prSet presAssocID="{E7E26C0A-963E-4F06-BCBE-31A48B26420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dade estrutura de tópicos"/>
        </a:ext>
      </dgm:extLst>
    </dgm:pt>
    <dgm:pt modelId="{AF1A67B7-FB76-4454-9DDF-B07C1EE77426}" type="pres">
      <dgm:prSet presAssocID="{E7E26C0A-963E-4F06-BCBE-31A48B264209}" presName="spaceRect" presStyleCnt="0"/>
      <dgm:spPr/>
    </dgm:pt>
    <dgm:pt modelId="{561C2390-93FA-4DAF-853F-AAA82017BF11}" type="pres">
      <dgm:prSet presAssocID="{E7E26C0A-963E-4F06-BCBE-31A48B264209}" presName="textRect" presStyleLbl="revTx" presStyleIdx="4" presStyleCnt="6">
        <dgm:presLayoutVars>
          <dgm:chMax val="1"/>
          <dgm:chPref val="1"/>
        </dgm:presLayoutVars>
      </dgm:prSet>
      <dgm:spPr/>
    </dgm:pt>
    <dgm:pt modelId="{8CB7EC72-E44F-4D9C-B9B1-4D8C87D270B9}" type="pres">
      <dgm:prSet presAssocID="{38DBDDF2-06EE-42BE-8158-855B16F67652}" presName="sibTrans" presStyleCnt="0"/>
      <dgm:spPr/>
    </dgm:pt>
    <dgm:pt modelId="{3544F571-1A36-4AE3-B6DB-CF6769BBBE16}" type="pres">
      <dgm:prSet presAssocID="{7986B317-B069-4532-90C7-5901603E1180}" presName="compNode" presStyleCnt="0"/>
      <dgm:spPr/>
    </dgm:pt>
    <dgm:pt modelId="{2E60EA75-662C-49CF-88E7-0AE5812F36C2}" type="pres">
      <dgm:prSet presAssocID="{7986B317-B069-4532-90C7-5901603E118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face do Usuário/Experiência do Usuário estrutura de tópicos"/>
        </a:ext>
      </dgm:extLst>
    </dgm:pt>
    <dgm:pt modelId="{14EF05D5-1316-4BBB-BA7E-11D6024CE28C}" type="pres">
      <dgm:prSet presAssocID="{7986B317-B069-4532-90C7-5901603E1180}" presName="spaceRect" presStyleCnt="0"/>
      <dgm:spPr/>
    </dgm:pt>
    <dgm:pt modelId="{1DE2F635-22F8-4B5C-901D-02B896666DCA}" type="pres">
      <dgm:prSet presAssocID="{7986B317-B069-4532-90C7-5901603E118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7992112-89E4-4457-B501-B50F07B83D82}" srcId="{3BA34D48-F659-401B-B1E8-9732EE17F9BF}" destId="{3A0F5584-FDE9-4453-BD78-E0C1E717D14C}" srcOrd="3" destOrd="0" parTransId="{B1E8FA22-242A-4B2C-B430-EBB6F0E44021}" sibTransId="{E2789A30-1B03-4839-AF87-BBDA7896DAF1}"/>
    <dgm:cxn modelId="{A5591A5B-AB40-44C9-B5CD-27050AA29979}" type="presOf" srcId="{7986B317-B069-4532-90C7-5901603E1180}" destId="{1DE2F635-22F8-4B5C-901D-02B896666DCA}" srcOrd="0" destOrd="0" presId="urn:microsoft.com/office/officeart/2018/2/layout/IconLabelList"/>
    <dgm:cxn modelId="{D3FE575C-1180-4689-AE9F-534D85977201}" type="presOf" srcId="{E7E26C0A-963E-4F06-BCBE-31A48B264209}" destId="{561C2390-93FA-4DAF-853F-AAA82017BF11}" srcOrd="0" destOrd="0" presId="urn:microsoft.com/office/officeart/2018/2/layout/IconLabelList"/>
    <dgm:cxn modelId="{08E60950-35D7-4349-B2C1-F76B56A80F77}" srcId="{3BA34D48-F659-401B-B1E8-9732EE17F9BF}" destId="{C37F54F3-B2FF-4555-AC81-BCDBE4B9EB76}" srcOrd="0" destOrd="0" parTransId="{DBA41B62-EFC7-43B2-B6D6-7D309D724FA9}" sibTransId="{B86E6AFB-6D39-45F9-A30D-1137341BD3C7}"/>
    <dgm:cxn modelId="{6C3BA054-CDB9-46BD-B0F6-CB23C6CC7BC6}" srcId="{3BA34D48-F659-401B-B1E8-9732EE17F9BF}" destId="{3419E002-D49D-4ED5-8928-698DAD1DCB99}" srcOrd="2" destOrd="0" parTransId="{3CA0DA1C-D57E-488C-BEB8-6F6BA5E23DCE}" sibTransId="{004254CE-44C4-4D1F-8D47-95941FBBC397}"/>
    <dgm:cxn modelId="{A8544358-C140-4251-B6C3-B52B24FA344F}" srcId="{3BA34D48-F659-401B-B1E8-9732EE17F9BF}" destId="{6AA9EFDB-A9AB-4BC3-AFD0-6A44E844C764}" srcOrd="1" destOrd="0" parTransId="{C6D007A1-CE17-4ADD-928C-99157401EEC8}" sibTransId="{F56BCD52-88F4-4ABC-83DE-2AB4F603EC44}"/>
    <dgm:cxn modelId="{8B6D5C7C-4E5D-47ED-A412-1ED9216C6457}" type="presOf" srcId="{3BA34D48-F659-401B-B1E8-9732EE17F9BF}" destId="{7307FA82-8A2F-42D2-932A-183C42F18E45}" srcOrd="0" destOrd="0" presId="urn:microsoft.com/office/officeart/2018/2/layout/IconLabelList"/>
    <dgm:cxn modelId="{DF4EC380-D4B2-4F7E-B3EA-08A5891CB375}" type="presOf" srcId="{3419E002-D49D-4ED5-8928-698DAD1DCB99}" destId="{5D8A7DC7-680F-4502-A1B5-6D383C8C171C}" srcOrd="0" destOrd="0" presId="urn:microsoft.com/office/officeart/2018/2/layout/IconLabelList"/>
    <dgm:cxn modelId="{0342B294-93B0-4BA2-9BE3-F7402E4348CD}" type="presOf" srcId="{3A0F5584-FDE9-4453-BD78-E0C1E717D14C}" destId="{8CEBDE6C-C62D-43CD-BDD2-C6A7B887E21A}" srcOrd="0" destOrd="0" presId="urn:microsoft.com/office/officeart/2018/2/layout/IconLabelList"/>
    <dgm:cxn modelId="{28D9A2A6-C966-40E1-8053-BDE32AF59D86}" type="presOf" srcId="{C37F54F3-B2FF-4555-AC81-BCDBE4B9EB76}" destId="{B01E1D39-780C-4686-B484-FD0F77CA4A0C}" srcOrd="0" destOrd="0" presId="urn:microsoft.com/office/officeart/2018/2/layout/IconLabelList"/>
    <dgm:cxn modelId="{50A4D5C3-5C99-4644-BEAA-D18485D08BE0}" srcId="{3BA34D48-F659-401B-B1E8-9732EE17F9BF}" destId="{7986B317-B069-4532-90C7-5901603E1180}" srcOrd="5" destOrd="0" parTransId="{434C7178-2DBF-473A-9ED3-96F90391BF50}" sibTransId="{FA2AA26F-DFB4-42A0-9EEA-D65BB5E5152E}"/>
    <dgm:cxn modelId="{391397E0-00B2-4E73-B2C7-F45BAE3ADE28}" type="presOf" srcId="{6AA9EFDB-A9AB-4BC3-AFD0-6A44E844C764}" destId="{2E32CD86-5177-44CB-B99A-1E05BE5BFBF3}" srcOrd="0" destOrd="0" presId="urn:microsoft.com/office/officeart/2018/2/layout/IconLabelList"/>
    <dgm:cxn modelId="{454F45FC-DDBB-4F10-A53D-E6F333C2D0EB}" srcId="{3BA34D48-F659-401B-B1E8-9732EE17F9BF}" destId="{E7E26C0A-963E-4F06-BCBE-31A48B264209}" srcOrd="4" destOrd="0" parTransId="{3983F8C9-120B-44FA-88F1-64E6FDC8D63D}" sibTransId="{38DBDDF2-06EE-42BE-8158-855B16F67652}"/>
    <dgm:cxn modelId="{454AC22E-8835-4FA0-8CFF-6EA2FEBCD936}" type="presParOf" srcId="{7307FA82-8A2F-42D2-932A-183C42F18E45}" destId="{0F358296-D3B2-4371-9D1D-A81001ED3F58}" srcOrd="0" destOrd="0" presId="urn:microsoft.com/office/officeart/2018/2/layout/IconLabelList"/>
    <dgm:cxn modelId="{9AB1F6F2-0CE4-4500-82E3-977B9EB3FA22}" type="presParOf" srcId="{0F358296-D3B2-4371-9D1D-A81001ED3F58}" destId="{94019297-B5F6-4A29-AF4A-A7CE7ABE0C5C}" srcOrd="0" destOrd="0" presId="urn:microsoft.com/office/officeart/2018/2/layout/IconLabelList"/>
    <dgm:cxn modelId="{4A10DD8F-4A22-4CE9-A356-452FB9BBFCB4}" type="presParOf" srcId="{0F358296-D3B2-4371-9D1D-A81001ED3F58}" destId="{3E784536-81D1-479A-A776-F8C24EC649C3}" srcOrd="1" destOrd="0" presId="urn:microsoft.com/office/officeart/2018/2/layout/IconLabelList"/>
    <dgm:cxn modelId="{1CA6B3CD-3D72-4B3A-963D-45D52A7061BB}" type="presParOf" srcId="{0F358296-D3B2-4371-9D1D-A81001ED3F58}" destId="{B01E1D39-780C-4686-B484-FD0F77CA4A0C}" srcOrd="2" destOrd="0" presId="urn:microsoft.com/office/officeart/2018/2/layout/IconLabelList"/>
    <dgm:cxn modelId="{7FE28614-3A63-4448-8524-E793CD1BA320}" type="presParOf" srcId="{7307FA82-8A2F-42D2-932A-183C42F18E45}" destId="{D6A0B51A-C417-4ED1-96C4-66EA97EE2F71}" srcOrd="1" destOrd="0" presId="urn:microsoft.com/office/officeart/2018/2/layout/IconLabelList"/>
    <dgm:cxn modelId="{1A49C4F3-1611-4D2F-A427-C4DAD4D175CD}" type="presParOf" srcId="{7307FA82-8A2F-42D2-932A-183C42F18E45}" destId="{0043134E-093C-463A-B1B6-553F3E46781D}" srcOrd="2" destOrd="0" presId="urn:microsoft.com/office/officeart/2018/2/layout/IconLabelList"/>
    <dgm:cxn modelId="{3EB1D9BC-B298-4913-9B3E-E13E7F98AF5C}" type="presParOf" srcId="{0043134E-093C-463A-B1B6-553F3E46781D}" destId="{A60A492D-ED1E-4E7A-85C9-B64DC47EA3C4}" srcOrd="0" destOrd="0" presId="urn:microsoft.com/office/officeart/2018/2/layout/IconLabelList"/>
    <dgm:cxn modelId="{52085FC0-7FEB-4105-9F32-72893D8768C5}" type="presParOf" srcId="{0043134E-093C-463A-B1B6-553F3E46781D}" destId="{EB13EDC9-0308-409C-8C3C-127FEFEDD2F1}" srcOrd="1" destOrd="0" presId="urn:microsoft.com/office/officeart/2018/2/layout/IconLabelList"/>
    <dgm:cxn modelId="{74BECD39-3B3E-458B-B042-916EDE41388C}" type="presParOf" srcId="{0043134E-093C-463A-B1B6-553F3E46781D}" destId="{2E32CD86-5177-44CB-B99A-1E05BE5BFBF3}" srcOrd="2" destOrd="0" presId="urn:microsoft.com/office/officeart/2018/2/layout/IconLabelList"/>
    <dgm:cxn modelId="{45F632FF-F7AF-4FCB-9F36-BE5F709BF282}" type="presParOf" srcId="{7307FA82-8A2F-42D2-932A-183C42F18E45}" destId="{F631DB57-0C11-46C8-8304-9F8F676F6EDC}" srcOrd="3" destOrd="0" presId="urn:microsoft.com/office/officeart/2018/2/layout/IconLabelList"/>
    <dgm:cxn modelId="{65AD47B0-6D25-4FA6-9843-9BAFDC98ED53}" type="presParOf" srcId="{7307FA82-8A2F-42D2-932A-183C42F18E45}" destId="{DB17122B-BB2F-4072-95EB-D176668995D8}" srcOrd="4" destOrd="0" presId="urn:microsoft.com/office/officeart/2018/2/layout/IconLabelList"/>
    <dgm:cxn modelId="{E6A1373D-B834-41C8-958A-881DDFB4FDA9}" type="presParOf" srcId="{DB17122B-BB2F-4072-95EB-D176668995D8}" destId="{AD635AF3-501D-4C03-A928-A0CC073540B1}" srcOrd="0" destOrd="0" presId="urn:microsoft.com/office/officeart/2018/2/layout/IconLabelList"/>
    <dgm:cxn modelId="{0790911C-F8FB-4B87-981B-9443FBC72E66}" type="presParOf" srcId="{DB17122B-BB2F-4072-95EB-D176668995D8}" destId="{5D1324A2-AA7C-4D67-AE7C-5A535EA06CA6}" srcOrd="1" destOrd="0" presId="urn:microsoft.com/office/officeart/2018/2/layout/IconLabelList"/>
    <dgm:cxn modelId="{1CAB9812-EDE8-4838-89B1-195D9ED08060}" type="presParOf" srcId="{DB17122B-BB2F-4072-95EB-D176668995D8}" destId="{5D8A7DC7-680F-4502-A1B5-6D383C8C171C}" srcOrd="2" destOrd="0" presId="urn:microsoft.com/office/officeart/2018/2/layout/IconLabelList"/>
    <dgm:cxn modelId="{1365DABA-BD3A-4BD6-A3A7-F95C9BE078C4}" type="presParOf" srcId="{7307FA82-8A2F-42D2-932A-183C42F18E45}" destId="{817B491F-0B1B-4EFE-B800-E34B11E6B699}" srcOrd="5" destOrd="0" presId="urn:microsoft.com/office/officeart/2018/2/layout/IconLabelList"/>
    <dgm:cxn modelId="{F5B8CE0C-4C66-4B30-8196-6790E63C8048}" type="presParOf" srcId="{7307FA82-8A2F-42D2-932A-183C42F18E45}" destId="{9CF18DF7-72CC-4AF3-8F87-4776D1FFA5CE}" srcOrd="6" destOrd="0" presId="urn:microsoft.com/office/officeart/2018/2/layout/IconLabelList"/>
    <dgm:cxn modelId="{9F55A32A-E143-4936-91F8-5721DA35FEB9}" type="presParOf" srcId="{9CF18DF7-72CC-4AF3-8F87-4776D1FFA5CE}" destId="{71423374-DD3D-4DD9-9234-51F5B0C8CFEA}" srcOrd="0" destOrd="0" presId="urn:microsoft.com/office/officeart/2018/2/layout/IconLabelList"/>
    <dgm:cxn modelId="{473114BE-E100-42AC-BE5B-57203B33D460}" type="presParOf" srcId="{9CF18DF7-72CC-4AF3-8F87-4776D1FFA5CE}" destId="{C42EC68A-16C3-4519-8B13-01801228C21D}" srcOrd="1" destOrd="0" presId="urn:microsoft.com/office/officeart/2018/2/layout/IconLabelList"/>
    <dgm:cxn modelId="{5476BDFB-5873-445E-8E80-57DC618074BB}" type="presParOf" srcId="{9CF18DF7-72CC-4AF3-8F87-4776D1FFA5CE}" destId="{8CEBDE6C-C62D-43CD-BDD2-C6A7B887E21A}" srcOrd="2" destOrd="0" presId="urn:microsoft.com/office/officeart/2018/2/layout/IconLabelList"/>
    <dgm:cxn modelId="{7EBBBB3D-2A6A-4A96-8057-C1982E511183}" type="presParOf" srcId="{7307FA82-8A2F-42D2-932A-183C42F18E45}" destId="{2C183624-A2C5-4107-BD2C-175866799F9A}" srcOrd="7" destOrd="0" presId="urn:microsoft.com/office/officeart/2018/2/layout/IconLabelList"/>
    <dgm:cxn modelId="{9073789F-5093-4AE0-B1D6-E86B20084A4F}" type="presParOf" srcId="{7307FA82-8A2F-42D2-932A-183C42F18E45}" destId="{ED9209C3-39A9-487F-88CF-9F7D08A1DF55}" srcOrd="8" destOrd="0" presId="urn:microsoft.com/office/officeart/2018/2/layout/IconLabelList"/>
    <dgm:cxn modelId="{7FF10C36-2BA1-4A17-A1F7-6E5DB5BAB29C}" type="presParOf" srcId="{ED9209C3-39A9-487F-88CF-9F7D08A1DF55}" destId="{87CE4881-E512-4060-8D2A-91D1F5CFECA9}" srcOrd="0" destOrd="0" presId="urn:microsoft.com/office/officeart/2018/2/layout/IconLabelList"/>
    <dgm:cxn modelId="{0C086152-4037-4639-ABE1-5DF2C7AA6F8B}" type="presParOf" srcId="{ED9209C3-39A9-487F-88CF-9F7D08A1DF55}" destId="{AF1A67B7-FB76-4454-9DDF-B07C1EE77426}" srcOrd="1" destOrd="0" presId="urn:microsoft.com/office/officeart/2018/2/layout/IconLabelList"/>
    <dgm:cxn modelId="{7D1E430C-4FB1-498A-9DB2-DD06924EE0B9}" type="presParOf" srcId="{ED9209C3-39A9-487F-88CF-9F7D08A1DF55}" destId="{561C2390-93FA-4DAF-853F-AAA82017BF11}" srcOrd="2" destOrd="0" presId="urn:microsoft.com/office/officeart/2018/2/layout/IconLabelList"/>
    <dgm:cxn modelId="{C7A77D48-DE70-4B71-802C-C2D08A92E9CE}" type="presParOf" srcId="{7307FA82-8A2F-42D2-932A-183C42F18E45}" destId="{8CB7EC72-E44F-4D9C-B9B1-4D8C87D270B9}" srcOrd="9" destOrd="0" presId="urn:microsoft.com/office/officeart/2018/2/layout/IconLabelList"/>
    <dgm:cxn modelId="{1EB29751-CCE2-442F-86D3-98FFA72CE704}" type="presParOf" srcId="{7307FA82-8A2F-42D2-932A-183C42F18E45}" destId="{3544F571-1A36-4AE3-B6DB-CF6769BBBE16}" srcOrd="10" destOrd="0" presId="urn:microsoft.com/office/officeart/2018/2/layout/IconLabelList"/>
    <dgm:cxn modelId="{2DE9EB93-9A38-418F-BC7B-A144749949AC}" type="presParOf" srcId="{3544F571-1A36-4AE3-B6DB-CF6769BBBE16}" destId="{2E60EA75-662C-49CF-88E7-0AE5812F36C2}" srcOrd="0" destOrd="0" presId="urn:microsoft.com/office/officeart/2018/2/layout/IconLabelList"/>
    <dgm:cxn modelId="{41F81A63-CF99-407A-9E55-1A3CE14A0B46}" type="presParOf" srcId="{3544F571-1A36-4AE3-B6DB-CF6769BBBE16}" destId="{14EF05D5-1316-4BBB-BA7E-11D6024CE28C}" srcOrd="1" destOrd="0" presId="urn:microsoft.com/office/officeart/2018/2/layout/IconLabelList"/>
    <dgm:cxn modelId="{343E706C-8886-4E96-96F8-432D0312E5B9}" type="presParOf" srcId="{3544F571-1A36-4AE3-B6DB-CF6769BBBE16}" destId="{1DE2F635-22F8-4B5C-901D-02B896666D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19297-B5F6-4A29-AF4A-A7CE7ABE0C5C}">
      <dsp:nvSpPr>
        <dsp:cNvPr id="0" name=""/>
        <dsp:cNvSpPr/>
      </dsp:nvSpPr>
      <dsp:spPr>
        <a:xfrm>
          <a:off x="449218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E1D39-780C-4686-B484-FD0F77CA4A0C}">
      <dsp:nvSpPr>
        <dsp:cNvPr id="0" name=""/>
        <dsp:cNvSpPr/>
      </dsp:nvSpPr>
      <dsp:spPr>
        <a:xfrm>
          <a:off x="2074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Conta corrente com maior tempo de atividade no Bradesco</a:t>
          </a:r>
          <a:endParaRPr lang="en-US" sz="15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dsp:txBody>
      <dsp:txXfrm>
        <a:off x="2074" y="1397154"/>
        <a:ext cx="1625976" cy="1267118"/>
      </dsp:txXfrm>
    </dsp:sp>
    <dsp:sp modelId="{A60A492D-ED1E-4E7A-85C9-B64DC47EA3C4}">
      <dsp:nvSpPr>
        <dsp:cNvPr id="0" name=""/>
        <dsp:cNvSpPr/>
      </dsp:nvSpPr>
      <dsp:spPr>
        <a:xfrm>
          <a:off x="2359740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2CD86-5177-44CB-B99A-1E05BE5BFBF3}">
      <dsp:nvSpPr>
        <dsp:cNvPr id="0" name=""/>
        <dsp:cNvSpPr/>
      </dsp:nvSpPr>
      <dsp:spPr>
        <a:xfrm>
          <a:off x="1912597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CPF sem apontamentos (dividas ativas ou negativadas)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12597" y="1397154"/>
        <a:ext cx="1625976" cy="1267118"/>
      </dsp:txXfrm>
    </dsp:sp>
    <dsp:sp modelId="{AD635AF3-501D-4C03-A928-A0CC073540B1}">
      <dsp:nvSpPr>
        <dsp:cNvPr id="0" name=""/>
        <dsp:cNvSpPr/>
      </dsp:nvSpPr>
      <dsp:spPr>
        <a:xfrm>
          <a:off x="4270263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A7DC7-680F-4502-A1B5-6D383C8C171C}">
      <dsp:nvSpPr>
        <dsp:cNvPr id="0" name=""/>
        <dsp:cNvSpPr/>
      </dsp:nvSpPr>
      <dsp:spPr>
        <a:xfrm>
          <a:off x="3823119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Valor das parcelas não deve comprometer mais que 30% do valor da renda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23119" y="1397154"/>
        <a:ext cx="1625976" cy="1267118"/>
      </dsp:txXfrm>
    </dsp:sp>
    <dsp:sp modelId="{71423374-DD3D-4DD9-9234-51F5B0C8CFEA}">
      <dsp:nvSpPr>
        <dsp:cNvPr id="0" name=""/>
        <dsp:cNvSpPr/>
      </dsp:nvSpPr>
      <dsp:spPr>
        <a:xfrm>
          <a:off x="6180785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BDE6C-C62D-43CD-BDD2-C6A7B887E21A}">
      <dsp:nvSpPr>
        <dsp:cNvPr id="0" name=""/>
        <dsp:cNvSpPr/>
      </dsp:nvSpPr>
      <dsp:spPr>
        <a:xfrm>
          <a:off x="5733641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Não ser imóvel de pasta única (financiamento exclusivo com alguma instituição financeira)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733641" y="1397154"/>
        <a:ext cx="1625976" cy="1267118"/>
      </dsp:txXfrm>
    </dsp:sp>
    <dsp:sp modelId="{87CE4881-E512-4060-8D2A-91D1F5CFECA9}">
      <dsp:nvSpPr>
        <dsp:cNvPr id="0" name=""/>
        <dsp:cNvSpPr/>
      </dsp:nvSpPr>
      <dsp:spPr>
        <a:xfrm>
          <a:off x="8091307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C2390-93FA-4DAF-853F-AAA82017BF11}">
      <dsp:nvSpPr>
        <dsp:cNvPr id="0" name=""/>
        <dsp:cNvSpPr/>
      </dsp:nvSpPr>
      <dsp:spPr>
        <a:xfrm>
          <a:off x="7644164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Modalidade de repasse (somente de pessoas físicas- imóveis com obra entregue e sem saldo devedor)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644164" y="1397154"/>
        <a:ext cx="1625976" cy="1267118"/>
      </dsp:txXfrm>
    </dsp:sp>
    <dsp:sp modelId="{2E60EA75-662C-49CF-88E7-0AE5812F36C2}">
      <dsp:nvSpPr>
        <dsp:cNvPr id="0" name=""/>
        <dsp:cNvSpPr/>
      </dsp:nvSpPr>
      <dsp:spPr>
        <a:xfrm>
          <a:off x="10001830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F635-22F8-4B5C-901D-02B896666DCA}">
      <dsp:nvSpPr>
        <dsp:cNvPr id="0" name=""/>
        <dsp:cNvSpPr/>
      </dsp:nvSpPr>
      <dsp:spPr>
        <a:xfrm>
          <a:off x="9554686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Simular até 80% do imóvel 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9554686" y="1397154"/>
        <a:ext cx="1625976" cy="1267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FD020-A42B-CB40-3BAA-9ADC5739D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374005-46D1-AD10-727B-9704CE529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825E82-9452-B452-86A2-FB64487B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678C8-4583-EBBD-7B63-E349DE91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555FA-6C43-B55A-FF11-F699CF26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7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2EEE7-15FF-2059-CBA1-83A1F36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EEA308-63C9-0778-74F3-DAE8738C6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76852B-5AEE-DB02-0B17-B5C3EECA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E54485-7A7F-A4FF-6194-206A51A4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78DE86-2424-EE4A-87A3-34180D4C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00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CE6C58-19D9-754A-E742-1ACBFC470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CB6268-03ED-AA8A-982A-1DE4A063F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27FC91-4325-3928-D085-D8BA62B2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13993C-9C5A-FFE3-93E7-09ED2D0E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968574-9364-30EF-F906-C385DBB2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7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B8FAF-ABB4-D0C2-1FA2-595CBEAC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AB661-254C-19A9-237B-61AC141F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C2E14-81EE-F3FF-ADBD-8ECC5C85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2AAC85-8692-3BAA-25D8-9F95A27B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9DC965-EEE4-0598-C648-6B5C3626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74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60012-EED3-6DA9-D746-035C57E7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494224-3FA3-8849-215B-93F69D4F3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45D471-1499-B0FF-DB94-5481D224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6EEA7D-1635-5FB1-1FA8-3BE6E32F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2D1616-C96B-DA1D-53E2-FB4CB380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3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3A937-7D1B-1556-AAF3-E1939002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88846-64C8-3A87-AAA9-A5559F12E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6646FE-1FB5-FC00-AA16-8B54391FA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CFF996-A275-8C06-9696-EAF7C027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8E3537-6ABC-9E3C-D023-DCEC1D74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1447B0-0BA8-00D7-8CB1-1BF8BAB5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5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676CC-6FA0-6C3D-FDB9-293469A1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D77426-0028-A24E-F431-BAC8FE5E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1D0558-37B8-BABA-56A6-0EB20143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915C6-C642-D40D-895D-070A80C76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9ECA7B-0BDB-3716-F0E3-22E1EFC8D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5964CD-8538-4811-6AB2-75C70DE8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538630-D913-4C46-C6FF-0BBC2F38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B23343-B8A3-4157-D741-BFAE2058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64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72D11-1013-5043-3D10-774D4622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9B4B46-E94F-9292-2DEC-5D54F43E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9E87EE-6CDC-2599-03BC-8FB4AE94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BFE04E9-CFF3-41CB-AE79-6219ED7E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18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25B168-387C-1D2D-A321-78EA7C7E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C53B7B-3361-6B3F-27E0-24D6A2AD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27B390-5AEB-0AC9-6955-D9713A68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1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5634C-EECF-5352-2A9F-15746CC0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962B44-2EE3-367C-0272-81886D5FB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914106-8E0A-0A35-5020-27889D5CE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94CC7D-A98B-5550-D83D-CD1A56E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5114F2-1601-E765-123F-79BFAE7F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C7E1D6-11A8-1202-9C57-8A504D5B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43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B1EA1-1AF7-BB58-38B3-B829F6AB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68973B-1306-BCE0-8533-F0C72049B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B5AA5F-114B-21A0-90F6-CBFD9DDED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316C05-A075-6E5C-6E8A-DC110346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9B39D0-6F12-9254-C50A-7F65B192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750135-3368-2DA3-4F78-85A4C12B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9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2BC6CA-E54D-B0AC-2F64-0A543B88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93123A-16A9-8809-A169-A53C569E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1D70FD-0383-581F-B70A-3E02183CD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52F8-142B-4F4C-8876-46C1DF2F2BE7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4A0214-E22E-F91B-4179-655FF7289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00AF20-8562-BA37-BDD2-53064995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0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cb.gov.br/pre/normativos/res/2011/pdf/res_3954_v7_L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hyperlink" Target="https://cnbsp.org.br/correspondente-notarial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hyperlink" Target="https://cnbsp.org.br/correspondente-notaria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cnbsp.org.br/correspondente-notarial/#faq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nbsp.org.br/correspondente-notaria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3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hyperlink" Target="https://cnbsp.org.br/correspondente-notarial/#sobr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_Worksheet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nbsp.org.br/correspondente-notari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48" y="258318"/>
            <a:ext cx="2458602" cy="82008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526473" y="191309"/>
            <a:ext cx="936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- Bradesco</a:t>
            </a:r>
            <a:b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Informações Gerais 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EB1CA-C8EC-CF10-56F4-95095F46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6949"/>
            <a:ext cx="1219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30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Imóveis Comerciais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E3C244-CE27-4763-A72D-D160150ED728}"/>
              </a:ext>
            </a:extLst>
          </p:cNvPr>
          <p:cNvSpPr txBox="1"/>
          <p:nvPr/>
        </p:nvSpPr>
        <p:spPr>
          <a:xfrm>
            <a:off x="356501" y="2201648"/>
            <a:ext cx="14130295" cy="57740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>
              <a:lnSpc>
                <a:spcPct val="150000"/>
              </a:lnSpc>
            </a:pPr>
            <a:endParaRPr lang="pt-BR" b="1" dirty="0"/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 a incidência de IOF (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valor financiado, cobrado do comprador na emissão do contrato)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Prazo: até 120 meses (10 anos)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Limite: até 70% sobre o  valor de avaliação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Comprometimento da renda líquida: até 30% (SAC)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Garantia: alienação fiduciária.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5" name="Colchete Duplo 4">
            <a:extLst>
              <a:ext uri="{FF2B5EF4-FFF2-40B4-BE49-F238E27FC236}">
                <a16:creationId xmlns:a16="http://schemas.microsoft.com/office/drawing/2014/main" id="{E6A6E745-79D6-5654-F8EB-9D43D87C65DB}"/>
              </a:ext>
            </a:extLst>
          </p:cNvPr>
          <p:cNvSpPr/>
          <p:nvPr/>
        </p:nvSpPr>
        <p:spPr>
          <a:xfrm rot="5400000">
            <a:off x="5775741" y="-4252701"/>
            <a:ext cx="640515" cy="12192002"/>
          </a:xfrm>
          <a:prstGeom prst="bracketPair">
            <a:avLst>
              <a:gd name="adj" fmla="val 0"/>
            </a:avLst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180000" tIns="180000" rIns="180000" bIns="180000" anchor="ctr" anchorCtr="0">
            <a:spAutoFit/>
          </a:bodyPr>
          <a:lstStyle/>
          <a:p>
            <a:pPr marL="177800"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FINANCIAMENTO  DE  SALAS E ESCRITÓRIOS COMERCIAIS</a:t>
            </a:r>
          </a:p>
        </p:txBody>
      </p:sp>
    </p:spTree>
    <p:extLst>
      <p:ext uri="{BB962C8B-B14F-4D97-AF65-F5344CB8AC3E}">
        <p14:creationId xmlns:p14="http://schemas.microsoft.com/office/powerpoint/2010/main" val="331023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Lotes urbanos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A2D64B-15FF-B31F-6EFA-7F97457BF4E5}"/>
              </a:ext>
            </a:extLst>
          </p:cNvPr>
          <p:cNvSpPr txBox="1"/>
          <p:nvPr/>
        </p:nvSpPr>
        <p:spPr>
          <a:xfrm>
            <a:off x="741513" y="1135439"/>
            <a:ext cx="13545934" cy="50353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95250">
              <a:defRPr b="1"/>
            </a:lvl1pPr>
          </a:lstStyle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 estrutura concluída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 incidência de IOF (sobre o valor financiado cobrado do comprador na emissão do contrato)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Prazo: até 120 meses (10 anos)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Limite: até 70% sobre o valor de avaliação 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Comprometimento da renda líquida: até 20% (SAC)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Garantia: alienação fiduciária.</a:t>
            </a:r>
          </a:p>
        </p:txBody>
      </p:sp>
    </p:spTree>
    <p:extLst>
      <p:ext uri="{BB962C8B-B14F-4D97-AF65-F5344CB8AC3E}">
        <p14:creationId xmlns:p14="http://schemas.microsoft.com/office/powerpoint/2010/main" val="402019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Taxas Vigentes em 10/2023*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6E4B24B-CFCF-4852-2CFE-425BF10A008C}"/>
              </a:ext>
            </a:extLst>
          </p:cNvPr>
          <p:cNvGrpSpPr/>
          <p:nvPr/>
        </p:nvGrpSpPr>
        <p:grpSpPr>
          <a:xfrm>
            <a:off x="198164" y="1505979"/>
            <a:ext cx="11795673" cy="4158190"/>
            <a:chOff x="261379" y="1505979"/>
            <a:chExt cx="11795673" cy="4158190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D31E5525-F2C8-69B5-0973-B8736581CDBA}"/>
                </a:ext>
              </a:extLst>
            </p:cNvPr>
            <p:cNvSpPr txBox="1"/>
            <p:nvPr/>
          </p:nvSpPr>
          <p:spPr>
            <a:xfrm>
              <a:off x="261379" y="1505979"/>
              <a:ext cx="11795673" cy="295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Residencial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Prime: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10,49%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Exclusive: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10,99%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Classic: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11,49%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PJ: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12,20%a.a +TR</a:t>
              </a:r>
            </a:p>
            <a:p>
              <a:pPr>
                <a:lnSpc>
                  <a:spcPct val="150000"/>
                </a:lnSpc>
              </a:pP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42E1A87-6369-5F87-F95D-2EA5F16CB825}"/>
                </a:ext>
              </a:extLst>
            </p:cNvPr>
            <p:cNvSpPr txBox="1"/>
            <p:nvPr/>
          </p:nvSpPr>
          <p:spPr>
            <a:xfrm>
              <a:off x="261379" y="4463840"/>
              <a:ext cx="6138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Comercial (Salas e Escritórios)</a:t>
              </a:r>
            </a:p>
            <a:p>
              <a:pPr>
                <a:lnSpc>
                  <a:spcPct val="150000"/>
                </a:lnSpc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 marL="95250"/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14BAE0F-F948-BA0B-1353-896569651C5D}"/>
                </a:ext>
              </a:extLst>
            </p:cNvPr>
            <p:cNvSpPr/>
            <p:nvPr/>
          </p:nvSpPr>
          <p:spPr>
            <a:xfrm flipH="1">
              <a:off x="6400241" y="4497139"/>
              <a:ext cx="5286373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Lote Urbano (Terrenos)</a:t>
              </a:r>
            </a:p>
            <a:p>
              <a:pPr>
                <a:lnSpc>
                  <a:spcPct val="150000"/>
                </a:lnSpc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4EF98AF-238A-B38B-AB4B-255608975BCB}"/>
                </a:ext>
              </a:extLst>
            </p:cNvPr>
            <p:cNvSpPr/>
            <p:nvPr/>
          </p:nvSpPr>
          <p:spPr>
            <a:xfrm>
              <a:off x="6273810" y="1594975"/>
              <a:ext cx="576349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Poupança Mais</a:t>
              </a:r>
            </a:p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Composição: 4,49% + Remuneração da Poupança </a:t>
              </a:r>
            </a:p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Máximo de 10,66%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016E977D-2B3C-783A-7EB9-BB519D2115BB}"/>
              </a:ext>
            </a:extLst>
          </p:cNvPr>
          <p:cNvSpPr/>
          <p:nvPr/>
        </p:nvSpPr>
        <p:spPr>
          <a:xfrm flipH="1">
            <a:off x="0" y="6119336"/>
            <a:ext cx="11357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*Consulte seu consultor ou acesse: https://www.bcb.gov.br/estatisticas/reporttxjurosmensal?parametros=tipopessoa:1;modalidade:905;encargo:201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**Mediante ao cenário econômico as taxas poderão sofrer alterações durante o processo até a emissão do contrato.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***Tarifa de Avaliação : R$ 2.114,00</a:t>
            </a:r>
          </a:p>
        </p:txBody>
      </p:sp>
    </p:spTree>
    <p:extLst>
      <p:ext uri="{BB962C8B-B14F-4D97-AF65-F5344CB8AC3E}">
        <p14:creationId xmlns:p14="http://schemas.microsoft.com/office/powerpoint/2010/main" val="4588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Regras para o financiamento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C419327-C15E-6785-6A1C-02DE5FB5D7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20" b="89205" l="2524" r="100000">
                        <a14:foregroundMark x1="46699" y1="39015" x2="46699" y2="39015"/>
                        <a14:foregroundMark x1="37573" y1="35985" x2="37573" y2="35985"/>
                        <a14:foregroundMark x1="42718" y1="34091" x2="36699" y2="3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468" r="6662" b="14033"/>
          <a:stretch/>
        </p:blipFill>
        <p:spPr>
          <a:xfrm rot="1973385">
            <a:off x="8171347" y="3217355"/>
            <a:ext cx="3552593" cy="1351417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7E0E7E1-4824-FA85-D347-657E0CA73781}"/>
              </a:ext>
            </a:extLst>
          </p:cNvPr>
          <p:cNvGrpSpPr/>
          <p:nvPr/>
        </p:nvGrpSpPr>
        <p:grpSpPr>
          <a:xfrm>
            <a:off x="0" y="1948510"/>
            <a:ext cx="7150841" cy="4663495"/>
            <a:chOff x="205233" y="1948510"/>
            <a:chExt cx="7150841" cy="4663495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70590E84-6C5E-D327-AE5C-3C1693BD1556}"/>
                </a:ext>
              </a:extLst>
            </p:cNvPr>
            <p:cNvGrpSpPr/>
            <p:nvPr/>
          </p:nvGrpSpPr>
          <p:grpSpPr>
            <a:xfrm>
              <a:off x="319595" y="1948510"/>
              <a:ext cx="6988173" cy="578513"/>
              <a:chOff x="319595" y="1948510"/>
              <a:chExt cx="6988173" cy="578513"/>
            </a:xfrm>
          </p:grpSpPr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B780EFAD-E95D-CB85-D362-72D7E5891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95" y="1948510"/>
                <a:ext cx="761355" cy="5785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5FECF45-6DAA-0155-9E3B-5FE532F767EA}"/>
                  </a:ext>
                </a:extLst>
              </p:cNvPr>
              <p:cNvSpPr txBox="1"/>
              <p:nvPr/>
            </p:nvSpPr>
            <p:spPr>
              <a:xfrm>
                <a:off x="1207758" y="2056131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Ser cliente Bradesco</a:t>
                </a:r>
                <a:endParaRPr lang="pt-BR" dirty="0"/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31A7FC29-9B76-68A0-40F6-20529CADC61C}"/>
                </a:ext>
              </a:extLst>
            </p:cNvPr>
            <p:cNvGrpSpPr/>
            <p:nvPr/>
          </p:nvGrpSpPr>
          <p:grpSpPr>
            <a:xfrm>
              <a:off x="319595" y="2858791"/>
              <a:ext cx="6972244" cy="576351"/>
              <a:chOff x="319595" y="2858791"/>
              <a:chExt cx="6972244" cy="576351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E116A5C2-9821-0313-70C5-8A223E2E9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95" y="2858791"/>
                <a:ext cx="761709" cy="5763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18DBDF2-C544-7161-A5B3-E326ACEFDA07}"/>
                  </a:ext>
                </a:extLst>
              </p:cNvPr>
              <p:cNvSpPr txBox="1"/>
              <p:nvPr/>
            </p:nvSpPr>
            <p:spPr>
              <a:xfrm>
                <a:off x="1191829" y="2962300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Comprovar rendimentos (capacidade de pagamento)</a:t>
                </a:r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28181FEE-C4F9-D889-70E5-246FD937EA2D}"/>
                </a:ext>
              </a:extLst>
            </p:cNvPr>
            <p:cNvGrpSpPr/>
            <p:nvPr/>
          </p:nvGrpSpPr>
          <p:grpSpPr>
            <a:xfrm>
              <a:off x="319595" y="3959438"/>
              <a:ext cx="6988173" cy="723275"/>
              <a:chOff x="319595" y="3959438"/>
              <a:chExt cx="6988173" cy="723275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41FF4857-6DDE-7F68-6665-261941DEA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5" t="12501" r="6271" b="23905"/>
              <a:stretch/>
            </p:blipFill>
            <p:spPr>
              <a:xfrm>
                <a:off x="319595" y="3964746"/>
                <a:ext cx="758093" cy="6017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7F788C7-D11E-174E-D55F-BE0179EEF860}"/>
                  </a:ext>
                </a:extLst>
              </p:cNvPr>
              <p:cNvSpPr txBox="1"/>
              <p:nvPr/>
            </p:nvSpPr>
            <p:spPr>
              <a:xfrm>
                <a:off x="1207758" y="3959438"/>
                <a:ext cx="6100010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pt-BR" sz="5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Maior de 18 anos ou emancipado</a:t>
                </a:r>
              </a:p>
              <a:p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Idade + prazo financiamento = 80 anos</a:t>
                </a:r>
              </a:p>
            </p:txBody>
          </p: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5E0A8DB7-4CA7-1D8F-7FC5-D40437140EE6}"/>
                </a:ext>
              </a:extLst>
            </p:cNvPr>
            <p:cNvGrpSpPr/>
            <p:nvPr/>
          </p:nvGrpSpPr>
          <p:grpSpPr>
            <a:xfrm>
              <a:off x="205233" y="4928605"/>
              <a:ext cx="7102535" cy="735195"/>
              <a:chOff x="205233" y="4928605"/>
              <a:chExt cx="7102535" cy="735195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61434F91-832E-9A33-8C48-772020C91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673" t="-6768" r="-17210" b="-15738"/>
              <a:stretch/>
            </p:blipFill>
            <p:spPr>
              <a:xfrm>
                <a:off x="205233" y="4928605"/>
                <a:ext cx="1002525" cy="7351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7D86B07-5052-F809-74C6-98ACD243CCE6}"/>
                  </a:ext>
                </a:extLst>
              </p:cNvPr>
              <p:cNvSpPr txBox="1"/>
              <p:nvPr/>
            </p:nvSpPr>
            <p:spPr>
              <a:xfrm>
                <a:off x="1207758" y="5055707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Residir no Brasil</a:t>
                </a:r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0DFB53D0-C940-9755-E476-5DF3B5B058D9}"/>
                </a:ext>
              </a:extLst>
            </p:cNvPr>
            <p:cNvGrpSpPr/>
            <p:nvPr/>
          </p:nvGrpSpPr>
          <p:grpSpPr>
            <a:xfrm>
              <a:off x="326634" y="5946062"/>
              <a:ext cx="7029440" cy="665943"/>
              <a:chOff x="326634" y="5946062"/>
              <a:chExt cx="7029440" cy="665943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DABA5DD0-E166-7E01-60DB-D8D25CE9B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634" y="5946062"/>
                <a:ext cx="759722" cy="6022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EB68586-FDF0-C494-201B-2B9B0C3C8468}"/>
                  </a:ext>
                </a:extLst>
              </p:cNvPr>
              <p:cNvSpPr txBox="1"/>
              <p:nvPr/>
            </p:nvSpPr>
            <p:spPr>
              <a:xfrm>
                <a:off x="1207758" y="5965674"/>
                <a:ext cx="61483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Apresentar toda documentação para concretização da operação.</a:t>
                </a:r>
                <a:endPara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76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Plataforma de contratação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3CB4C-0D8F-C3FF-3582-DB6B7F67965A}"/>
              </a:ext>
            </a:extLst>
          </p:cNvPr>
          <p:cNvSpPr txBox="1"/>
          <p:nvPr/>
        </p:nvSpPr>
        <p:spPr>
          <a:xfrm>
            <a:off x="1460695" y="2557683"/>
            <a:ext cx="927061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BR" sz="2400" b="0" i="0" dirty="0">
                <a:solidFill>
                  <a:srgbClr val="303030"/>
                </a:solidFill>
                <a:effectLst/>
              </a:rPr>
              <a:t> 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Parceiros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é 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plataforma digital do Bradesco que possibilita a prospecção e inclusão de propostas para financiamento imobiliário. Agilizando o retorno das informações do processo ao parceiro, bem como sua interação na operação, através do envio de dados e documentos direto ao sistema de análise do banco.</a:t>
            </a:r>
          </a:p>
        </p:txBody>
      </p:sp>
    </p:spTree>
    <p:extLst>
      <p:ext uri="{BB962C8B-B14F-4D97-AF65-F5344CB8AC3E}">
        <p14:creationId xmlns:p14="http://schemas.microsoft.com/office/powerpoint/2010/main" val="274730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Contratação- Macro Fluxo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12681C-E7AE-00A9-39C6-9C61E55B96E9}"/>
              </a:ext>
            </a:extLst>
          </p:cNvPr>
          <p:cNvSpPr txBox="1"/>
          <p:nvPr/>
        </p:nvSpPr>
        <p:spPr>
          <a:xfrm>
            <a:off x="417937" y="1672687"/>
            <a:ext cx="3786198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LIST 1ª ETAPA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BFE0C4F4-0866-0905-9555-688CC8776C6B}"/>
              </a:ext>
            </a:extLst>
          </p:cNvPr>
          <p:cNvSpPr txBox="1"/>
          <p:nvPr/>
        </p:nvSpPr>
        <p:spPr>
          <a:xfrm>
            <a:off x="449661" y="6443651"/>
            <a:ext cx="6728943" cy="5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*Dependemos do fluxo julgamental do Depto. de Crédito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**SLA contratual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 se houver FGTS, a CEF tem o prazo de D+5 D.U para liberação do recurso 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***IQ CEF o cliente deve enviar a CNB  o e-mail da agencia detentora do contrato para solicitação do saldo devedor </a:t>
            </a:r>
            <a:r>
              <a:rPr lang="pt-BR" sz="496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 </a:t>
            </a: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2B6BD585-C2C0-3BF3-270E-BC75B65C8845}"/>
              </a:ext>
            </a:extLst>
          </p:cNvPr>
          <p:cNvSpPr txBox="1"/>
          <p:nvPr/>
        </p:nvSpPr>
        <p:spPr>
          <a:xfrm>
            <a:off x="415759" y="1273596"/>
            <a:ext cx="4250240" cy="22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PARCEIROS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5F08D79-36FE-8E46-8E47-D69F02B56BEC}"/>
              </a:ext>
            </a:extLst>
          </p:cNvPr>
          <p:cNvGrpSpPr/>
          <p:nvPr/>
        </p:nvGrpSpPr>
        <p:grpSpPr>
          <a:xfrm>
            <a:off x="706474" y="2442992"/>
            <a:ext cx="10779052" cy="2436213"/>
            <a:chOff x="345907" y="1627236"/>
            <a:chExt cx="10779052" cy="2436213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AB92921F-6A33-4258-8FEB-3DFFED0C3865}"/>
                </a:ext>
              </a:extLst>
            </p:cNvPr>
            <p:cNvCxnSpPr/>
            <p:nvPr/>
          </p:nvCxnSpPr>
          <p:spPr>
            <a:xfrm>
              <a:off x="8553565" y="1731900"/>
              <a:ext cx="212254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A64FFFC0-99D2-7D49-01F5-84800DE2FDE3}"/>
                </a:ext>
              </a:extLst>
            </p:cNvPr>
            <p:cNvCxnSpPr/>
            <p:nvPr/>
          </p:nvCxnSpPr>
          <p:spPr>
            <a:xfrm>
              <a:off x="7152583" y="1719613"/>
              <a:ext cx="212254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CaixaDeTexto 90">
              <a:extLst>
                <a:ext uri="{FF2B5EF4-FFF2-40B4-BE49-F238E27FC236}">
                  <a16:creationId xmlns:a16="http://schemas.microsoft.com/office/drawing/2014/main" id="{0560CC1D-FCA6-04B3-C528-061285898591}"/>
                </a:ext>
              </a:extLst>
            </p:cNvPr>
            <p:cNvSpPr txBox="1"/>
            <p:nvPr/>
          </p:nvSpPr>
          <p:spPr>
            <a:xfrm>
              <a:off x="2394853" y="3665904"/>
              <a:ext cx="1206370" cy="397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96" b="1" dirty="0">
                  <a:latin typeface="Bradesco Sans" panose="00000500000000000000" pitchFamily="2" charset="0"/>
                </a:rPr>
                <a:t>PFI: </a:t>
              </a:r>
              <a:r>
                <a:rPr lang="pt-BR" sz="496" dirty="0">
                  <a:latin typeface="Bradesco Sans" panose="00000500000000000000" pitchFamily="2" charset="0"/>
                </a:rPr>
                <a:t>Proposta de Financiamento Imobiliário – formulário 4840-014E</a:t>
              </a:r>
            </a:p>
            <a:p>
              <a:pPr algn="ctr"/>
              <a:r>
                <a:rPr lang="pt-BR" sz="496" b="1" dirty="0">
                  <a:latin typeface="Bradesco Sans" panose="00000500000000000000" pitchFamily="2" charset="0"/>
                </a:rPr>
                <a:t>DPS: </a:t>
              </a:r>
              <a:r>
                <a:rPr lang="pt-BR" sz="496" dirty="0">
                  <a:latin typeface="Bradesco Sans" panose="00000500000000000000" pitchFamily="2" charset="0"/>
                </a:rPr>
                <a:t>Declaração Pessoal de Saúde – Formulário 4840-605E</a:t>
              </a:r>
            </a:p>
          </p:txBody>
        </p:sp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904A56D1-08CD-E6AC-1005-C4BECC1FC8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22680" y="1877246"/>
              <a:ext cx="868245" cy="1421470"/>
              <a:chOff x="8997238" y="1104807"/>
              <a:chExt cx="1447801" cy="2016746"/>
            </a:xfrm>
          </p:grpSpPr>
          <p:grpSp>
            <p:nvGrpSpPr>
              <p:cNvPr id="93" name="Agrupar 92">
                <a:extLst>
                  <a:ext uri="{FF2B5EF4-FFF2-40B4-BE49-F238E27FC236}">
                    <a16:creationId xmlns:a16="http://schemas.microsoft.com/office/drawing/2014/main" id="{6D1953CB-766E-938A-DAA9-27140BB1F151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16746"/>
                <a:chOff x="520700" y="1219838"/>
                <a:chExt cx="1447801" cy="2016746"/>
              </a:xfrm>
            </p:grpSpPr>
            <p:sp>
              <p:nvSpPr>
                <p:cNvPr id="101" name="Retângulo 100">
                  <a:extLst>
                    <a:ext uri="{FF2B5EF4-FFF2-40B4-BE49-F238E27FC236}">
                      <a16:creationId xmlns:a16="http://schemas.microsoft.com/office/drawing/2014/main" id="{2FA63612-00E8-28CA-9018-49782D61BD4D}"/>
                    </a:ext>
                  </a:extLst>
                </p:cNvPr>
                <p:cNvSpPr/>
                <p:nvPr/>
              </p:nvSpPr>
              <p:spPr>
                <a:xfrm>
                  <a:off x="520701" y="1443903"/>
                  <a:ext cx="1447800" cy="17926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pt-BR" sz="496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SOLICITAÇÃO AVALIAÇÃO IMOVEL AGUARDANDO DOCTO </a:t>
                  </a:r>
                </a:p>
                <a:p>
                  <a:pPr algn="ctr"/>
                  <a:endParaRPr lang="pt-BR" sz="893" b="1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496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Documentos OK, BPO solicita o laudo </a:t>
                  </a:r>
                </a:p>
              </p:txBody>
            </p:sp>
            <p:sp>
              <p:nvSpPr>
                <p:cNvPr id="102" name="Retângulo 101">
                  <a:extLst>
                    <a:ext uri="{FF2B5EF4-FFF2-40B4-BE49-F238E27FC236}">
                      <a16:creationId xmlns:a16="http://schemas.microsoft.com/office/drawing/2014/main" id="{12D6C616-D178-E27A-7458-B84429A2E882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BPO</a:t>
                  </a:r>
                </a:p>
              </p:txBody>
            </p:sp>
          </p:grpSp>
          <p:grpSp>
            <p:nvGrpSpPr>
              <p:cNvPr id="94" name="Grupo 11">
                <a:extLst>
                  <a:ext uri="{FF2B5EF4-FFF2-40B4-BE49-F238E27FC236}">
                    <a16:creationId xmlns:a16="http://schemas.microsoft.com/office/drawing/2014/main" id="{F8793BDC-FCBB-CE63-0E2F-9FF5628C9CF4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95" name="Freeform 33">
                  <a:extLst>
                    <a:ext uri="{FF2B5EF4-FFF2-40B4-BE49-F238E27FC236}">
                      <a16:creationId xmlns:a16="http://schemas.microsoft.com/office/drawing/2014/main" id="{1057CA31-9391-C6F2-B254-F989BF3F3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96" name="Freeform 34">
                  <a:extLst>
                    <a:ext uri="{FF2B5EF4-FFF2-40B4-BE49-F238E27FC236}">
                      <a16:creationId xmlns:a16="http://schemas.microsoft.com/office/drawing/2014/main" id="{F4184B20-D9F9-A951-70B0-0B389F7465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97" name="Freeform 35">
                  <a:extLst>
                    <a:ext uri="{FF2B5EF4-FFF2-40B4-BE49-F238E27FC236}">
                      <a16:creationId xmlns:a16="http://schemas.microsoft.com/office/drawing/2014/main" id="{CF238197-D305-F699-763D-AE0195DF94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98" name="Freeform 36">
                  <a:extLst>
                    <a:ext uri="{FF2B5EF4-FFF2-40B4-BE49-F238E27FC236}">
                      <a16:creationId xmlns:a16="http://schemas.microsoft.com/office/drawing/2014/main" id="{691D5D2F-0D2C-5686-9E4E-2ECC1A519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99" name="Freeform 37">
                  <a:extLst>
                    <a:ext uri="{FF2B5EF4-FFF2-40B4-BE49-F238E27FC236}">
                      <a16:creationId xmlns:a16="http://schemas.microsoft.com/office/drawing/2014/main" id="{EC342018-33C9-F969-7E09-CFBAEA0FD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00" name="Freeform 38">
                  <a:extLst>
                    <a:ext uri="{FF2B5EF4-FFF2-40B4-BE49-F238E27FC236}">
                      <a16:creationId xmlns:a16="http://schemas.microsoft.com/office/drawing/2014/main" id="{9BB98A0E-845C-F03F-4C47-BE88342CF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893">
                    <a:latin typeface="Bradesco Sans" panose="00000500000000000000" pitchFamily="2" charset="0"/>
                  </a:endParaRPr>
                </a:p>
              </p:txBody>
            </p:sp>
          </p:grpSp>
        </p:grpSp>
        <p:grpSp>
          <p:nvGrpSpPr>
            <p:cNvPr id="103" name="Agrupar 102">
              <a:extLst>
                <a:ext uri="{FF2B5EF4-FFF2-40B4-BE49-F238E27FC236}">
                  <a16:creationId xmlns:a16="http://schemas.microsoft.com/office/drawing/2014/main" id="{8A03F0BB-C063-7C99-ABC3-A094EE77A8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61451" y="1887176"/>
              <a:ext cx="863508" cy="1421472"/>
              <a:chOff x="6740355" y="1483746"/>
              <a:chExt cx="1151921" cy="1962502"/>
            </a:xfrm>
          </p:grpSpPr>
          <p:grpSp>
            <p:nvGrpSpPr>
              <p:cNvPr id="104" name="Agrupar 103">
                <a:extLst>
                  <a:ext uri="{FF2B5EF4-FFF2-40B4-BE49-F238E27FC236}">
                    <a16:creationId xmlns:a16="http://schemas.microsoft.com/office/drawing/2014/main" id="{FE466C43-8A82-4BF4-7708-BF8F4E1879E3}"/>
                  </a:ext>
                </a:extLst>
              </p:cNvPr>
              <p:cNvGrpSpPr/>
              <p:nvPr/>
            </p:nvGrpSpPr>
            <p:grpSpPr>
              <a:xfrm>
                <a:off x="6740355" y="1483746"/>
                <a:ext cx="1151921" cy="1962502"/>
                <a:chOff x="-1753649" y="-1774795"/>
                <a:chExt cx="1151921" cy="1962502"/>
              </a:xfrm>
            </p:grpSpPr>
            <p:sp>
              <p:nvSpPr>
                <p:cNvPr id="106" name="Retângulo 105">
                  <a:extLst>
                    <a:ext uri="{FF2B5EF4-FFF2-40B4-BE49-F238E27FC236}">
                      <a16:creationId xmlns:a16="http://schemas.microsoft.com/office/drawing/2014/main" id="{632B5857-F622-9D74-FF4D-9C9AE24ED151}"/>
                    </a:ext>
                  </a:extLst>
                </p:cNvPr>
                <p:cNvSpPr/>
                <p:nvPr/>
              </p:nvSpPr>
              <p:spPr>
                <a:xfrm>
                  <a:off x="-1753646" y="-1774795"/>
                  <a:ext cx="1151918" cy="19625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99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99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99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595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ELABORAÇÃO E INCLUSÃO DO LAUDO</a:t>
                  </a:r>
                </a:p>
                <a:p>
                  <a:pPr algn="ctr"/>
                  <a:endPara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496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Depto. Patrimônio confecciona o laudo de avaliação</a:t>
                  </a:r>
                </a:p>
              </p:txBody>
            </p:sp>
            <p:sp>
              <p:nvSpPr>
                <p:cNvPr id="107" name="Retângulo 106">
                  <a:extLst>
                    <a:ext uri="{FF2B5EF4-FFF2-40B4-BE49-F238E27FC236}">
                      <a16:creationId xmlns:a16="http://schemas.microsoft.com/office/drawing/2014/main" id="{6A9E0613-C810-0E7A-4BD8-F1028ED3D840}"/>
                    </a:ext>
                  </a:extLst>
                </p:cNvPr>
                <p:cNvSpPr/>
                <p:nvPr/>
              </p:nvSpPr>
              <p:spPr>
                <a:xfrm>
                  <a:off x="-1753649" y="-1774794"/>
                  <a:ext cx="1151919" cy="21803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Patrimônio</a:t>
                  </a:r>
                </a:p>
              </p:txBody>
            </p:sp>
          </p:grpSp>
          <p:sp>
            <p:nvSpPr>
              <p:cNvPr id="105" name="Freeform 17">
                <a:extLst>
                  <a:ext uri="{FF2B5EF4-FFF2-40B4-BE49-F238E27FC236}">
                    <a16:creationId xmlns:a16="http://schemas.microsoft.com/office/drawing/2014/main" id="{1B5D4811-FD13-761F-C4D4-7F1599EBAE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0439" y="1830263"/>
                <a:ext cx="251745" cy="289138"/>
              </a:xfrm>
              <a:custGeom>
                <a:avLst/>
                <a:gdLst>
                  <a:gd name="T0" fmla="*/ 113 w 1988"/>
                  <a:gd name="T1" fmla="*/ 3 h 2268"/>
                  <a:gd name="T2" fmla="*/ 52 w 1988"/>
                  <a:gd name="T3" fmla="*/ 32 h 2268"/>
                  <a:gd name="T4" fmla="*/ 11 w 1988"/>
                  <a:gd name="T5" fmla="*/ 86 h 2268"/>
                  <a:gd name="T6" fmla="*/ 0 w 1988"/>
                  <a:gd name="T7" fmla="*/ 2126 h 2268"/>
                  <a:gd name="T8" fmla="*/ 11 w 1988"/>
                  <a:gd name="T9" fmla="*/ 2182 h 2268"/>
                  <a:gd name="T10" fmla="*/ 52 w 1988"/>
                  <a:gd name="T11" fmla="*/ 2236 h 2268"/>
                  <a:gd name="T12" fmla="*/ 113 w 1988"/>
                  <a:gd name="T13" fmla="*/ 2265 h 2268"/>
                  <a:gd name="T14" fmla="*/ 1988 w 1988"/>
                  <a:gd name="T15" fmla="*/ 142 h 2268"/>
                  <a:gd name="T16" fmla="*/ 1977 w 1988"/>
                  <a:gd name="T17" fmla="*/ 86 h 2268"/>
                  <a:gd name="T18" fmla="*/ 1936 w 1988"/>
                  <a:gd name="T19" fmla="*/ 32 h 2268"/>
                  <a:gd name="T20" fmla="*/ 1875 w 1988"/>
                  <a:gd name="T21" fmla="*/ 3 h 2268"/>
                  <a:gd name="T22" fmla="*/ 1420 w 1988"/>
                  <a:gd name="T23" fmla="*/ 1701 h 2268"/>
                  <a:gd name="T24" fmla="*/ 1420 w 1988"/>
                  <a:gd name="T25" fmla="*/ 1559 h 2268"/>
                  <a:gd name="T26" fmla="*/ 1352 w 1988"/>
                  <a:gd name="T27" fmla="*/ 1576 h 2268"/>
                  <a:gd name="T28" fmla="*/ 1302 w 1988"/>
                  <a:gd name="T29" fmla="*/ 1621 h 2268"/>
                  <a:gd name="T30" fmla="*/ 1279 w 1988"/>
                  <a:gd name="T31" fmla="*/ 1687 h 2268"/>
                  <a:gd name="T32" fmla="*/ 1846 w 1988"/>
                  <a:gd name="T33" fmla="*/ 142 h 2268"/>
                  <a:gd name="T34" fmla="*/ 285 w 1988"/>
                  <a:gd name="T35" fmla="*/ 482 h 2268"/>
                  <a:gd name="T36" fmla="*/ 305 w 1988"/>
                  <a:gd name="T37" fmla="*/ 446 h 2268"/>
                  <a:gd name="T38" fmla="*/ 341 w 1988"/>
                  <a:gd name="T39" fmla="*/ 426 h 2268"/>
                  <a:gd name="T40" fmla="*/ 1641 w 1988"/>
                  <a:gd name="T41" fmla="*/ 425 h 2268"/>
                  <a:gd name="T42" fmla="*/ 1673 w 1988"/>
                  <a:gd name="T43" fmla="*/ 437 h 2268"/>
                  <a:gd name="T44" fmla="*/ 1701 w 1988"/>
                  <a:gd name="T45" fmla="*/ 475 h 2268"/>
                  <a:gd name="T46" fmla="*/ 1704 w 1988"/>
                  <a:gd name="T47" fmla="*/ 504 h 2268"/>
                  <a:gd name="T48" fmla="*/ 1692 w 1988"/>
                  <a:gd name="T49" fmla="*/ 536 h 2268"/>
                  <a:gd name="T50" fmla="*/ 1654 w 1988"/>
                  <a:gd name="T51" fmla="*/ 564 h 2268"/>
                  <a:gd name="T52" fmla="*/ 355 w 1988"/>
                  <a:gd name="T53" fmla="*/ 567 h 2268"/>
                  <a:gd name="T54" fmla="*/ 321 w 1988"/>
                  <a:gd name="T55" fmla="*/ 558 h 2268"/>
                  <a:gd name="T56" fmla="*/ 290 w 1988"/>
                  <a:gd name="T57" fmla="*/ 524 h 2268"/>
                  <a:gd name="T58" fmla="*/ 284 w 1988"/>
                  <a:gd name="T59" fmla="*/ 496 h 2268"/>
                  <a:gd name="T60" fmla="*/ 287 w 1988"/>
                  <a:gd name="T61" fmla="*/ 900 h 2268"/>
                  <a:gd name="T62" fmla="*/ 315 w 1988"/>
                  <a:gd name="T63" fmla="*/ 863 h 2268"/>
                  <a:gd name="T64" fmla="*/ 347 w 1988"/>
                  <a:gd name="T65" fmla="*/ 851 h 2268"/>
                  <a:gd name="T66" fmla="*/ 1647 w 1988"/>
                  <a:gd name="T67" fmla="*/ 852 h 2268"/>
                  <a:gd name="T68" fmla="*/ 1683 w 1988"/>
                  <a:gd name="T69" fmla="*/ 872 h 2268"/>
                  <a:gd name="T70" fmla="*/ 1703 w 1988"/>
                  <a:gd name="T71" fmla="*/ 907 h 2268"/>
                  <a:gd name="T72" fmla="*/ 1703 w 1988"/>
                  <a:gd name="T73" fmla="*/ 936 h 2268"/>
                  <a:gd name="T74" fmla="*/ 1683 w 1988"/>
                  <a:gd name="T75" fmla="*/ 971 h 2268"/>
                  <a:gd name="T76" fmla="*/ 1647 w 1988"/>
                  <a:gd name="T77" fmla="*/ 991 h 2268"/>
                  <a:gd name="T78" fmla="*/ 347 w 1988"/>
                  <a:gd name="T79" fmla="*/ 992 h 2268"/>
                  <a:gd name="T80" fmla="*/ 315 w 1988"/>
                  <a:gd name="T81" fmla="*/ 980 h 2268"/>
                  <a:gd name="T82" fmla="*/ 287 w 1988"/>
                  <a:gd name="T83" fmla="*/ 942 h 2268"/>
                  <a:gd name="T84" fmla="*/ 284 w 1988"/>
                  <a:gd name="T85" fmla="*/ 1347 h 2268"/>
                  <a:gd name="T86" fmla="*/ 290 w 1988"/>
                  <a:gd name="T87" fmla="*/ 1319 h 2268"/>
                  <a:gd name="T88" fmla="*/ 321 w 1988"/>
                  <a:gd name="T89" fmla="*/ 1285 h 2268"/>
                  <a:gd name="T90" fmla="*/ 355 w 1988"/>
                  <a:gd name="T91" fmla="*/ 1276 h 2268"/>
                  <a:gd name="T92" fmla="*/ 1654 w 1988"/>
                  <a:gd name="T93" fmla="*/ 1279 h 2268"/>
                  <a:gd name="T94" fmla="*/ 1692 w 1988"/>
                  <a:gd name="T95" fmla="*/ 1307 h 2268"/>
                  <a:gd name="T96" fmla="*/ 1704 w 1988"/>
                  <a:gd name="T97" fmla="*/ 1339 h 2268"/>
                  <a:gd name="T98" fmla="*/ 1701 w 1988"/>
                  <a:gd name="T99" fmla="*/ 1368 h 2268"/>
                  <a:gd name="T100" fmla="*/ 1673 w 1988"/>
                  <a:gd name="T101" fmla="*/ 1405 h 2268"/>
                  <a:gd name="T102" fmla="*/ 1641 w 1988"/>
                  <a:gd name="T103" fmla="*/ 1418 h 2268"/>
                  <a:gd name="T104" fmla="*/ 341 w 1988"/>
                  <a:gd name="T105" fmla="*/ 1416 h 2268"/>
                  <a:gd name="T106" fmla="*/ 305 w 1988"/>
                  <a:gd name="T107" fmla="*/ 1396 h 2268"/>
                  <a:gd name="T108" fmla="*/ 285 w 1988"/>
                  <a:gd name="T109" fmla="*/ 1361 h 2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88" h="2268">
                    <a:moveTo>
                      <a:pt x="1846" y="0"/>
                    </a:moveTo>
                    <a:lnTo>
                      <a:pt x="142" y="0"/>
                    </a:lnTo>
                    <a:lnTo>
                      <a:pt x="142" y="0"/>
                    </a:lnTo>
                    <a:lnTo>
                      <a:pt x="128" y="1"/>
                    </a:lnTo>
                    <a:lnTo>
                      <a:pt x="113" y="3"/>
                    </a:lnTo>
                    <a:lnTo>
                      <a:pt x="100" y="7"/>
                    </a:lnTo>
                    <a:lnTo>
                      <a:pt x="87" y="11"/>
                    </a:lnTo>
                    <a:lnTo>
                      <a:pt x="74" y="17"/>
                    </a:lnTo>
                    <a:lnTo>
                      <a:pt x="62" y="24"/>
                    </a:lnTo>
                    <a:lnTo>
                      <a:pt x="52" y="32"/>
                    </a:lnTo>
                    <a:lnTo>
                      <a:pt x="41" y="41"/>
                    </a:lnTo>
                    <a:lnTo>
                      <a:pt x="32" y="52"/>
                    </a:lnTo>
                    <a:lnTo>
                      <a:pt x="24" y="62"/>
                    </a:lnTo>
                    <a:lnTo>
                      <a:pt x="17" y="74"/>
                    </a:lnTo>
                    <a:lnTo>
                      <a:pt x="11" y="86"/>
                    </a:lnTo>
                    <a:lnTo>
                      <a:pt x="7" y="100"/>
                    </a:lnTo>
                    <a:lnTo>
                      <a:pt x="3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" y="2141"/>
                    </a:lnTo>
                    <a:lnTo>
                      <a:pt x="3" y="2155"/>
                    </a:lnTo>
                    <a:lnTo>
                      <a:pt x="7" y="2168"/>
                    </a:lnTo>
                    <a:lnTo>
                      <a:pt x="11" y="2182"/>
                    </a:lnTo>
                    <a:lnTo>
                      <a:pt x="17" y="2194"/>
                    </a:lnTo>
                    <a:lnTo>
                      <a:pt x="24" y="2206"/>
                    </a:lnTo>
                    <a:lnTo>
                      <a:pt x="32" y="2216"/>
                    </a:lnTo>
                    <a:lnTo>
                      <a:pt x="41" y="2227"/>
                    </a:lnTo>
                    <a:lnTo>
                      <a:pt x="52" y="2236"/>
                    </a:lnTo>
                    <a:lnTo>
                      <a:pt x="62" y="2244"/>
                    </a:lnTo>
                    <a:lnTo>
                      <a:pt x="74" y="2251"/>
                    </a:lnTo>
                    <a:lnTo>
                      <a:pt x="87" y="2257"/>
                    </a:lnTo>
                    <a:lnTo>
                      <a:pt x="100" y="2261"/>
                    </a:lnTo>
                    <a:lnTo>
                      <a:pt x="113" y="2265"/>
                    </a:lnTo>
                    <a:lnTo>
                      <a:pt x="128" y="2267"/>
                    </a:lnTo>
                    <a:lnTo>
                      <a:pt x="142" y="2268"/>
                    </a:lnTo>
                    <a:lnTo>
                      <a:pt x="1420" y="2268"/>
                    </a:lnTo>
                    <a:lnTo>
                      <a:pt x="1988" y="1701"/>
                    </a:lnTo>
                    <a:lnTo>
                      <a:pt x="1988" y="142"/>
                    </a:lnTo>
                    <a:lnTo>
                      <a:pt x="1988" y="142"/>
                    </a:lnTo>
                    <a:lnTo>
                      <a:pt x="1987" y="127"/>
                    </a:lnTo>
                    <a:lnTo>
                      <a:pt x="1985" y="113"/>
                    </a:lnTo>
                    <a:lnTo>
                      <a:pt x="1981" y="100"/>
                    </a:lnTo>
                    <a:lnTo>
                      <a:pt x="1977" y="86"/>
                    </a:lnTo>
                    <a:lnTo>
                      <a:pt x="1971" y="74"/>
                    </a:lnTo>
                    <a:lnTo>
                      <a:pt x="1964" y="62"/>
                    </a:lnTo>
                    <a:lnTo>
                      <a:pt x="1956" y="52"/>
                    </a:lnTo>
                    <a:lnTo>
                      <a:pt x="1947" y="41"/>
                    </a:lnTo>
                    <a:lnTo>
                      <a:pt x="1936" y="32"/>
                    </a:lnTo>
                    <a:lnTo>
                      <a:pt x="1926" y="24"/>
                    </a:lnTo>
                    <a:lnTo>
                      <a:pt x="1914" y="17"/>
                    </a:lnTo>
                    <a:lnTo>
                      <a:pt x="1901" y="11"/>
                    </a:lnTo>
                    <a:lnTo>
                      <a:pt x="1888" y="7"/>
                    </a:lnTo>
                    <a:lnTo>
                      <a:pt x="1875" y="3"/>
                    </a:lnTo>
                    <a:lnTo>
                      <a:pt x="1860" y="1"/>
                    </a:lnTo>
                    <a:lnTo>
                      <a:pt x="1846" y="0"/>
                    </a:lnTo>
                    <a:lnTo>
                      <a:pt x="1846" y="0"/>
                    </a:lnTo>
                    <a:close/>
                    <a:moveTo>
                      <a:pt x="1420" y="2068"/>
                    </a:moveTo>
                    <a:lnTo>
                      <a:pt x="1420" y="1701"/>
                    </a:lnTo>
                    <a:lnTo>
                      <a:pt x="1787" y="1701"/>
                    </a:lnTo>
                    <a:lnTo>
                      <a:pt x="1420" y="2068"/>
                    </a:lnTo>
                    <a:close/>
                    <a:moveTo>
                      <a:pt x="1846" y="1559"/>
                    </a:moveTo>
                    <a:lnTo>
                      <a:pt x="1420" y="1559"/>
                    </a:lnTo>
                    <a:lnTo>
                      <a:pt x="1420" y="1559"/>
                    </a:lnTo>
                    <a:lnTo>
                      <a:pt x="1406" y="1560"/>
                    </a:lnTo>
                    <a:lnTo>
                      <a:pt x="1391" y="1563"/>
                    </a:lnTo>
                    <a:lnTo>
                      <a:pt x="1378" y="1566"/>
                    </a:lnTo>
                    <a:lnTo>
                      <a:pt x="1365" y="1570"/>
                    </a:lnTo>
                    <a:lnTo>
                      <a:pt x="1352" y="1576"/>
                    </a:lnTo>
                    <a:lnTo>
                      <a:pt x="1340" y="1584"/>
                    </a:lnTo>
                    <a:lnTo>
                      <a:pt x="1330" y="1591"/>
                    </a:lnTo>
                    <a:lnTo>
                      <a:pt x="1319" y="1600"/>
                    </a:lnTo>
                    <a:lnTo>
                      <a:pt x="1310" y="1611"/>
                    </a:lnTo>
                    <a:lnTo>
                      <a:pt x="1302" y="1621"/>
                    </a:lnTo>
                    <a:lnTo>
                      <a:pt x="1295" y="1633"/>
                    </a:lnTo>
                    <a:lnTo>
                      <a:pt x="1289" y="1646"/>
                    </a:lnTo>
                    <a:lnTo>
                      <a:pt x="1285" y="1659"/>
                    </a:lnTo>
                    <a:lnTo>
                      <a:pt x="1281" y="1672"/>
                    </a:lnTo>
                    <a:lnTo>
                      <a:pt x="1279" y="1687"/>
                    </a:lnTo>
                    <a:lnTo>
                      <a:pt x="1278" y="1701"/>
                    </a:lnTo>
                    <a:lnTo>
                      <a:pt x="1278" y="2126"/>
                    </a:lnTo>
                    <a:lnTo>
                      <a:pt x="142" y="2126"/>
                    </a:lnTo>
                    <a:lnTo>
                      <a:pt x="142" y="142"/>
                    </a:lnTo>
                    <a:lnTo>
                      <a:pt x="1846" y="142"/>
                    </a:lnTo>
                    <a:lnTo>
                      <a:pt x="1846" y="1559"/>
                    </a:lnTo>
                    <a:close/>
                    <a:moveTo>
                      <a:pt x="284" y="496"/>
                    </a:moveTo>
                    <a:lnTo>
                      <a:pt x="284" y="496"/>
                    </a:lnTo>
                    <a:lnTo>
                      <a:pt x="284" y="488"/>
                    </a:lnTo>
                    <a:lnTo>
                      <a:pt x="285" y="482"/>
                    </a:lnTo>
                    <a:lnTo>
                      <a:pt x="287" y="475"/>
                    </a:lnTo>
                    <a:lnTo>
                      <a:pt x="290" y="468"/>
                    </a:lnTo>
                    <a:lnTo>
                      <a:pt x="293" y="462"/>
                    </a:lnTo>
                    <a:lnTo>
                      <a:pt x="296" y="456"/>
                    </a:lnTo>
                    <a:lnTo>
                      <a:pt x="305" y="446"/>
                    </a:lnTo>
                    <a:lnTo>
                      <a:pt x="315" y="437"/>
                    </a:lnTo>
                    <a:lnTo>
                      <a:pt x="321" y="434"/>
                    </a:lnTo>
                    <a:lnTo>
                      <a:pt x="327" y="431"/>
                    </a:lnTo>
                    <a:lnTo>
                      <a:pt x="334" y="429"/>
                    </a:lnTo>
                    <a:lnTo>
                      <a:pt x="341" y="426"/>
                    </a:lnTo>
                    <a:lnTo>
                      <a:pt x="347" y="425"/>
                    </a:lnTo>
                    <a:lnTo>
                      <a:pt x="355" y="425"/>
                    </a:lnTo>
                    <a:lnTo>
                      <a:pt x="1633" y="425"/>
                    </a:lnTo>
                    <a:lnTo>
                      <a:pt x="1633" y="425"/>
                    </a:lnTo>
                    <a:lnTo>
                      <a:pt x="1641" y="425"/>
                    </a:lnTo>
                    <a:lnTo>
                      <a:pt x="1647" y="426"/>
                    </a:lnTo>
                    <a:lnTo>
                      <a:pt x="1654" y="429"/>
                    </a:lnTo>
                    <a:lnTo>
                      <a:pt x="1661" y="431"/>
                    </a:lnTo>
                    <a:lnTo>
                      <a:pt x="1667" y="434"/>
                    </a:lnTo>
                    <a:lnTo>
                      <a:pt x="1673" y="437"/>
                    </a:lnTo>
                    <a:lnTo>
                      <a:pt x="1683" y="446"/>
                    </a:lnTo>
                    <a:lnTo>
                      <a:pt x="1692" y="456"/>
                    </a:lnTo>
                    <a:lnTo>
                      <a:pt x="1695" y="462"/>
                    </a:lnTo>
                    <a:lnTo>
                      <a:pt x="1698" y="468"/>
                    </a:lnTo>
                    <a:lnTo>
                      <a:pt x="1701" y="475"/>
                    </a:lnTo>
                    <a:lnTo>
                      <a:pt x="1703" y="482"/>
                    </a:lnTo>
                    <a:lnTo>
                      <a:pt x="1704" y="488"/>
                    </a:lnTo>
                    <a:lnTo>
                      <a:pt x="1704" y="496"/>
                    </a:lnTo>
                    <a:lnTo>
                      <a:pt x="1704" y="496"/>
                    </a:lnTo>
                    <a:lnTo>
                      <a:pt x="1704" y="504"/>
                    </a:lnTo>
                    <a:lnTo>
                      <a:pt x="1703" y="511"/>
                    </a:lnTo>
                    <a:lnTo>
                      <a:pt x="1701" y="517"/>
                    </a:lnTo>
                    <a:lnTo>
                      <a:pt x="1698" y="524"/>
                    </a:lnTo>
                    <a:lnTo>
                      <a:pt x="1695" y="530"/>
                    </a:lnTo>
                    <a:lnTo>
                      <a:pt x="1692" y="536"/>
                    </a:lnTo>
                    <a:lnTo>
                      <a:pt x="1683" y="546"/>
                    </a:lnTo>
                    <a:lnTo>
                      <a:pt x="1673" y="555"/>
                    </a:lnTo>
                    <a:lnTo>
                      <a:pt x="1667" y="558"/>
                    </a:lnTo>
                    <a:lnTo>
                      <a:pt x="1661" y="561"/>
                    </a:lnTo>
                    <a:lnTo>
                      <a:pt x="1654" y="564"/>
                    </a:lnTo>
                    <a:lnTo>
                      <a:pt x="1647" y="566"/>
                    </a:lnTo>
                    <a:lnTo>
                      <a:pt x="1641" y="567"/>
                    </a:lnTo>
                    <a:lnTo>
                      <a:pt x="1633" y="567"/>
                    </a:lnTo>
                    <a:lnTo>
                      <a:pt x="355" y="567"/>
                    </a:lnTo>
                    <a:lnTo>
                      <a:pt x="355" y="567"/>
                    </a:lnTo>
                    <a:lnTo>
                      <a:pt x="347" y="567"/>
                    </a:lnTo>
                    <a:lnTo>
                      <a:pt x="341" y="566"/>
                    </a:lnTo>
                    <a:lnTo>
                      <a:pt x="334" y="564"/>
                    </a:lnTo>
                    <a:lnTo>
                      <a:pt x="327" y="561"/>
                    </a:lnTo>
                    <a:lnTo>
                      <a:pt x="321" y="558"/>
                    </a:lnTo>
                    <a:lnTo>
                      <a:pt x="315" y="555"/>
                    </a:lnTo>
                    <a:lnTo>
                      <a:pt x="305" y="546"/>
                    </a:lnTo>
                    <a:lnTo>
                      <a:pt x="296" y="536"/>
                    </a:lnTo>
                    <a:lnTo>
                      <a:pt x="293" y="530"/>
                    </a:lnTo>
                    <a:lnTo>
                      <a:pt x="290" y="524"/>
                    </a:lnTo>
                    <a:lnTo>
                      <a:pt x="287" y="517"/>
                    </a:lnTo>
                    <a:lnTo>
                      <a:pt x="285" y="511"/>
                    </a:lnTo>
                    <a:lnTo>
                      <a:pt x="284" y="504"/>
                    </a:lnTo>
                    <a:lnTo>
                      <a:pt x="284" y="496"/>
                    </a:lnTo>
                    <a:lnTo>
                      <a:pt x="284" y="496"/>
                    </a:lnTo>
                    <a:close/>
                    <a:moveTo>
                      <a:pt x="284" y="921"/>
                    </a:moveTo>
                    <a:lnTo>
                      <a:pt x="284" y="921"/>
                    </a:lnTo>
                    <a:lnTo>
                      <a:pt x="284" y="914"/>
                    </a:lnTo>
                    <a:lnTo>
                      <a:pt x="285" y="907"/>
                    </a:lnTo>
                    <a:lnTo>
                      <a:pt x="287" y="900"/>
                    </a:lnTo>
                    <a:lnTo>
                      <a:pt x="290" y="894"/>
                    </a:lnTo>
                    <a:lnTo>
                      <a:pt x="293" y="887"/>
                    </a:lnTo>
                    <a:lnTo>
                      <a:pt x="296" y="882"/>
                    </a:lnTo>
                    <a:lnTo>
                      <a:pt x="305" y="872"/>
                    </a:lnTo>
                    <a:lnTo>
                      <a:pt x="315" y="863"/>
                    </a:lnTo>
                    <a:lnTo>
                      <a:pt x="321" y="859"/>
                    </a:lnTo>
                    <a:lnTo>
                      <a:pt x="327" y="856"/>
                    </a:lnTo>
                    <a:lnTo>
                      <a:pt x="334" y="854"/>
                    </a:lnTo>
                    <a:lnTo>
                      <a:pt x="341" y="852"/>
                    </a:lnTo>
                    <a:lnTo>
                      <a:pt x="347" y="851"/>
                    </a:lnTo>
                    <a:lnTo>
                      <a:pt x="355" y="851"/>
                    </a:lnTo>
                    <a:lnTo>
                      <a:pt x="1633" y="851"/>
                    </a:lnTo>
                    <a:lnTo>
                      <a:pt x="1633" y="851"/>
                    </a:lnTo>
                    <a:lnTo>
                      <a:pt x="1641" y="851"/>
                    </a:lnTo>
                    <a:lnTo>
                      <a:pt x="1647" y="852"/>
                    </a:lnTo>
                    <a:lnTo>
                      <a:pt x="1654" y="854"/>
                    </a:lnTo>
                    <a:lnTo>
                      <a:pt x="1661" y="856"/>
                    </a:lnTo>
                    <a:lnTo>
                      <a:pt x="1667" y="859"/>
                    </a:lnTo>
                    <a:lnTo>
                      <a:pt x="1673" y="863"/>
                    </a:lnTo>
                    <a:lnTo>
                      <a:pt x="1683" y="872"/>
                    </a:lnTo>
                    <a:lnTo>
                      <a:pt x="1692" y="882"/>
                    </a:lnTo>
                    <a:lnTo>
                      <a:pt x="1695" y="887"/>
                    </a:lnTo>
                    <a:lnTo>
                      <a:pt x="1698" y="894"/>
                    </a:lnTo>
                    <a:lnTo>
                      <a:pt x="1701" y="900"/>
                    </a:lnTo>
                    <a:lnTo>
                      <a:pt x="1703" y="907"/>
                    </a:lnTo>
                    <a:lnTo>
                      <a:pt x="1704" y="914"/>
                    </a:lnTo>
                    <a:lnTo>
                      <a:pt x="1704" y="921"/>
                    </a:lnTo>
                    <a:lnTo>
                      <a:pt x="1704" y="921"/>
                    </a:lnTo>
                    <a:lnTo>
                      <a:pt x="1704" y="929"/>
                    </a:lnTo>
                    <a:lnTo>
                      <a:pt x="1703" y="936"/>
                    </a:lnTo>
                    <a:lnTo>
                      <a:pt x="1701" y="942"/>
                    </a:lnTo>
                    <a:lnTo>
                      <a:pt x="1698" y="949"/>
                    </a:lnTo>
                    <a:lnTo>
                      <a:pt x="1695" y="956"/>
                    </a:lnTo>
                    <a:lnTo>
                      <a:pt x="1692" y="961"/>
                    </a:lnTo>
                    <a:lnTo>
                      <a:pt x="1683" y="971"/>
                    </a:lnTo>
                    <a:lnTo>
                      <a:pt x="1673" y="980"/>
                    </a:lnTo>
                    <a:lnTo>
                      <a:pt x="1667" y="983"/>
                    </a:lnTo>
                    <a:lnTo>
                      <a:pt x="1661" y="987"/>
                    </a:lnTo>
                    <a:lnTo>
                      <a:pt x="1654" y="989"/>
                    </a:lnTo>
                    <a:lnTo>
                      <a:pt x="1647" y="991"/>
                    </a:lnTo>
                    <a:lnTo>
                      <a:pt x="1641" y="992"/>
                    </a:lnTo>
                    <a:lnTo>
                      <a:pt x="1633" y="992"/>
                    </a:lnTo>
                    <a:lnTo>
                      <a:pt x="355" y="992"/>
                    </a:lnTo>
                    <a:lnTo>
                      <a:pt x="355" y="992"/>
                    </a:lnTo>
                    <a:lnTo>
                      <a:pt x="347" y="992"/>
                    </a:lnTo>
                    <a:lnTo>
                      <a:pt x="341" y="991"/>
                    </a:lnTo>
                    <a:lnTo>
                      <a:pt x="334" y="989"/>
                    </a:lnTo>
                    <a:lnTo>
                      <a:pt x="327" y="987"/>
                    </a:lnTo>
                    <a:lnTo>
                      <a:pt x="321" y="983"/>
                    </a:lnTo>
                    <a:lnTo>
                      <a:pt x="315" y="980"/>
                    </a:lnTo>
                    <a:lnTo>
                      <a:pt x="305" y="971"/>
                    </a:lnTo>
                    <a:lnTo>
                      <a:pt x="296" y="961"/>
                    </a:lnTo>
                    <a:lnTo>
                      <a:pt x="293" y="956"/>
                    </a:lnTo>
                    <a:lnTo>
                      <a:pt x="290" y="949"/>
                    </a:lnTo>
                    <a:lnTo>
                      <a:pt x="287" y="942"/>
                    </a:lnTo>
                    <a:lnTo>
                      <a:pt x="285" y="936"/>
                    </a:lnTo>
                    <a:lnTo>
                      <a:pt x="284" y="929"/>
                    </a:lnTo>
                    <a:lnTo>
                      <a:pt x="284" y="921"/>
                    </a:lnTo>
                    <a:lnTo>
                      <a:pt x="284" y="921"/>
                    </a:lnTo>
                    <a:close/>
                    <a:moveTo>
                      <a:pt x="284" y="1347"/>
                    </a:moveTo>
                    <a:lnTo>
                      <a:pt x="284" y="1347"/>
                    </a:lnTo>
                    <a:lnTo>
                      <a:pt x="284" y="1339"/>
                    </a:lnTo>
                    <a:lnTo>
                      <a:pt x="285" y="1332"/>
                    </a:lnTo>
                    <a:lnTo>
                      <a:pt x="287" y="1326"/>
                    </a:lnTo>
                    <a:lnTo>
                      <a:pt x="290" y="1319"/>
                    </a:lnTo>
                    <a:lnTo>
                      <a:pt x="293" y="1312"/>
                    </a:lnTo>
                    <a:lnTo>
                      <a:pt x="296" y="1307"/>
                    </a:lnTo>
                    <a:lnTo>
                      <a:pt x="305" y="1297"/>
                    </a:lnTo>
                    <a:lnTo>
                      <a:pt x="315" y="1288"/>
                    </a:lnTo>
                    <a:lnTo>
                      <a:pt x="321" y="1285"/>
                    </a:lnTo>
                    <a:lnTo>
                      <a:pt x="327" y="1281"/>
                    </a:lnTo>
                    <a:lnTo>
                      <a:pt x="334" y="1279"/>
                    </a:lnTo>
                    <a:lnTo>
                      <a:pt x="341" y="1277"/>
                    </a:lnTo>
                    <a:lnTo>
                      <a:pt x="347" y="1276"/>
                    </a:lnTo>
                    <a:lnTo>
                      <a:pt x="355" y="1276"/>
                    </a:lnTo>
                    <a:lnTo>
                      <a:pt x="1633" y="1276"/>
                    </a:lnTo>
                    <a:lnTo>
                      <a:pt x="1633" y="1276"/>
                    </a:lnTo>
                    <a:lnTo>
                      <a:pt x="1641" y="1276"/>
                    </a:lnTo>
                    <a:lnTo>
                      <a:pt x="1647" y="1277"/>
                    </a:lnTo>
                    <a:lnTo>
                      <a:pt x="1654" y="1279"/>
                    </a:lnTo>
                    <a:lnTo>
                      <a:pt x="1661" y="1281"/>
                    </a:lnTo>
                    <a:lnTo>
                      <a:pt x="1667" y="1285"/>
                    </a:lnTo>
                    <a:lnTo>
                      <a:pt x="1673" y="1288"/>
                    </a:lnTo>
                    <a:lnTo>
                      <a:pt x="1683" y="1297"/>
                    </a:lnTo>
                    <a:lnTo>
                      <a:pt x="1692" y="1307"/>
                    </a:lnTo>
                    <a:lnTo>
                      <a:pt x="1695" y="1312"/>
                    </a:lnTo>
                    <a:lnTo>
                      <a:pt x="1698" y="1319"/>
                    </a:lnTo>
                    <a:lnTo>
                      <a:pt x="1701" y="1326"/>
                    </a:lnTo>
                    <a:lnTo>
                      <a:pt x="1703" y="1332"/>
                    </a:lnTo>
                    <a:lnTo>
                      <a:pt x="1704" y="1339"/>
                    </a:lnTo>
                    <a:lnTo>
                      <a:pt x="1704" y="1347"/>
                    </a:lnTo>
                    <a:lnTo>
                      <a:pt x="1704" y="1347"/>
                    </a:lnTo>
                    <a:lnTo>
                      <a:pt x="1704" y="1354"/>
                    </a:lnTo>
                    <a:lnTo>
                      <a:pt x="1703" y="1361"/>
                    </a:lnTo>
                    <a:lnTo>
                      <a:pt x="1701" y="1368"/>
                    </a:lnTo>
                    <a:lnTo>
                      <a:pt x="1698" y="1374"/>
                    </a:lnTo>
                    <a:lnTo>
                      <a:pt x="1695" y="1381"/>
                    </a:lnTo>
                    <a:lnTo>
                      <a:pt x="1692" y="1386"/>
                    </a:lnTo>
                    <a:lnTo>
                      <a:pt x="1683" y="1396"/>
                    </a:lnTo>
                    <a:lnTo>
                      <a:pt x="1673" y="1405"/>
                    </a:lnTo>
                    <a:lnTo>
                      <a:pt x="1667" y="1409"/>
                    </a:lnTo>
                    <a:lnTo>
                      <a:pt x="1661" y="1412"/>
                    </a:lnTo>
                    <a:lnTo>
                      <a:pt x="1654" y="1414"/>
                    </a:lnTo>
                    <a:lnTo>
                      <a:pt x="1647" y="1416"/>
                    </a:lnTo>
                    <a:lnTo>
                      <a:pt x="1641" y="1418"/>
                    </a:lnTo>
                    <a:lnTo>
                      <a:pt x="1633" y="1418"/>
                    </a:lnTo>
                    <a:lnTo>
                      <a:pt x="355" y="1418"/>
                    </a:lnTo>
                    <a:lnTo>
                      <a:pt x="355" y="1418"/>
                    </a:lnTo>
                    <a:lnTo>
                      <a:pt x="347" y="1418"/>
                    </a:lnTo>
                    <a:lnTo>
                      <a:pt x="341" y="1416"/>
                    </a:lnTo>
                    <a:lnTo>
                      <a:pt x="334" y="1414"/>
                    </a:lnTo>
                    <a:lnTo>
                      <a:pt x="327" y="1412"/>
                    </a:lnTo>
                    <a:lnTo>
                      <a:pt x="321" y="1409"/>
                    </a:lnTo>
                    <a:lnTo>
                      <a:pt x="315" y="1405"/>
                    </a:lnTo>
                    <a:lnTo>
                      <a:pt x="305" y="1396"/>
                    </a:lnTo>
                    <a:lnTo>
                      <a:pt x="296" y="1386"/>
                    </a:lnTo>
                    <a:lnTo>
                      <a:pt x="293" y="1381"/>
                    </a:lnTo>
                    <a:lnTo>
                      <a:pt x="290" y="1374"/>
                    </a:lnTo>
                    <a:lnTo>
                      <a:pt x="287" y="1368"/>
                    </a:lnTo>
                    <a:lnTo>
                      <a:pt x="285" y="1361"/>
                    </a:lnTo>
                    <a:lnTo>
                      <a:pt x="284" y="1354"/>
                    </a:lnTo>
                    <a:lnTo>
                      <a:pt x="284" y="1347"/>
                    </a:lnTo>
                    <a:lnTo>
                      <a:pt x="284" y="134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F7805910-3E40-1DF3-9D1E-96264379E603}"/>
                </a:ext>
              </a:extLst>
            </p:cNvPr>
            <p:cNvSpPr/>
            <p:nvPr/>
          </p:nvSpPr>
          <p:spPr>
            <a:xfrm>
              <a:off x="10261450" y="3317533"/>
              <a:ext cx="863507" cy="139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 até 05 d.u</a:t>
              </a:r>
            </a:p>
          </p:txBody>
        </p:sp>
        <p:sp>
          <p:nvSpPr>
            <p:cNvPr id="109" name="Retângulo 108">
              <a:extLst>
                <a:ext uri="{FF2B5EF4-FFF2-40B4-BE49-F238E27FC236}">
                  <a16:creationId xmlns:a16="http://schemas.microsoft.com/office/drawing/2014/main" id="{886EB6B9-47AA-5EE5-9966-A05385E72EED}"/>
                </a:ext>
              </a:extLst>
            </p:cNvPr>
            <p:cNvSpPr/>
            <p:nvPr/>
          </p:nvSpPr>
          <p:spPr>
            <a:xfrm>
              <a:off x="7303748" y="1627236"/>
              <a:ext cx="1295144" cy="17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95" dirty="0">
                  <a:solidFill>
                    <a:schemeClr val="tx1"/>
                  </a:solidFill>
                  <a:latin typeface="Bradesco Sans" panose="00000500000000000000" pitchFamily="2" charset="0"/>
                </a:rPr>
                <a:t>Indicação de Pendências</a:t>
              </a:r>
            </a:p>
          </p:txBody>
        </p:sp>
        <p:grpSp>
          <p:nvGrpSpPr>
            <p:cNvPr id="110" name="Agrupar 109">
              <a:extLst>
                <a:ext uri="{FF2B5EF4-FFF2-40B4-BE49-F238E27FC236}">
                  <a16:creationId xmlns:a16="http://schemas.microsoft.com/office/drawing/2014/main" id="{5C4C21DB-E61B-1CDB-A8B7-91605B488F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76512" y="1875169"/>
              <a:ext cx="863110" cy="1415835"/>
              <a:chOff x="8997239" y="1104806"/>
              <a:chExt cx="1447802" cy="2075316"/>
            </a:xfrm>
          </p:grpSpPr>
          <p:grpSp>
            <p:nvGrpSpPr>
              <p:cNvPr id="111" name="Agrupar 110">
                <a:extLst>
                  <a:ext uri="{FF2B5EF4-FFF2-40B4-BE49-F238E27FC236}">
                    <a16:creationId xmlns:a16="http://schemas.microsoft.com/office/drawing/2014/main" id="{F7E0CADC-ED84-97F5-0C1C-AB8390C7C72F}"/>
                  </a:ext>
                </a:extLst>
              </p:cNvPr>
              <p:cNvGrpSpPr/>
              <p:nvPr/>
            </p:nvGrpSpPr>
            <p:grpSpPr>
              <a:xfrm>
                <a:off x="8997239" y="1104806"/>
                <a:ext cx="1447802" cy="2075316"/>
                <a:chOff x="520701" y="1219837"/>
                <a:chExt cx="1447802" cy="2075316"/>
              </a:xfrm>
            </p:grpSpPr>
            <p:sp>
              <p:nvSpPr>
                <p:cNvPr id="113" name="Retângulo 112">
                  <a:extLst>
                    <a:ext uri="{FF2B5EF4-FFF2-40B4-BE49-F238E27FC236}">
                      <a16:creationId xmlns:a16="http://schemas.microsoft.com/office/drawing/2014/main" id="{83D00EBD-0AAF-BEA4-43BE-3D0FA7302CDE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pt-BR" sz="595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INDEXAÇÃO CHECK LIST 1</a:t>
                  </a:r>
                </a:p>
                <a:p>
                  <a:pPr algn="ctr"/>
                  <a:endParaRPr lang="pt-BR" sz="59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F3F3F3"/>
                    </a:highlight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496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Solicita ao  CNB/ cliente Matrícula e IPTU através do IB/Mobile/Portal BPO</a:t>
                  </a:r>
                </a:p>
              </p:txBody>
            </p:sp>
            <p:sp>
              <p:nvSpPr>
                <p:cNvPr id="114" name="Retângulo 113">
                  <a:extLst>
                    <a:ext uri="{FF2B5EF4-FFF2-40B4-BE49-F238E27FC236}">
                      <a16:creationId xmlns:a16="http://schemas.microsoft.com/office/drawing/2014/main" id="{FC02EE63-FCC0-D234-ABCA-C7229A049D1A}"/>
                    </a:ext>
                  </a:extLst>
                </p:cNvPr>
                <p:cNvSpPr/>
                <p:nvPr/>
              </p:nvSpPr>
              <p:spPr>
                <a:xfrm>
                  <a:off x="520703" y="1219837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BPO</a:t>
                  </a:r>
                </a:p>
              </p:txBody>
            </p:sp>
          </p:grpSp>
          <p:sp>
            <p:nvSpPr>
              <p:cNvPr id="112" name="Freeform 37">
                <a:extLst>
                  <a:ext uri="{FF2B5EF4-FFF2-40B4-BE49-F238E27FC236}">
                    <a16:creationId xmlns:a16="http://schemas.microsoft.com/office/drawing/2014/main" id="{CA882351-0B6F-2C37-8A88-0AFA378BE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3742" y="1808633"/>
                <a:ext cx="34932" cy="34931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grpSp>
          <p:nvGrpSpPr>
            <p:cNvPr id="115" name="Agrupar 114">
              <a:extLst>
                <a:ext uri="{FF2B5EF4-FFF2-40B4-BE49-F238E27FC236}">
                  <a16:creationId xmlns:a16="http://schemas.microsoft.com/office/drawing/2014/main" id="{5A1028C9-33F2-A445-3437-212D832C98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23513" y="1887308"/>
              <a:ext cx="863110" cy="1421828"/>
              <a:chOff x="8997238" y="1104807"/>
              <a:chExt cx="1447801" cy="2075315"/>
            </a:xfrm>
          </p:grpSpPr>
          <p:grpSp>
            <p:nvGrpSpPr>
              <p:cNvPr id="116" name="Agrupar 115">
                <a:extLst>
                  <a:ext uri="{FF2B5EF4-FFF2-40B4-BE49-F238E27FC236}">
                    <a16:creationId xmlns:a16="http://schemas.microsoft.com/office/drawing/2014/main" id="{1B293706-3CB5-B5C2-BA9B-3A233123F74B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124" name="Retângulo 123">
                  <a:extLst>
                    <a:ext uri="{FF2B5EF4-FFF2-40B4-BE49-F238E27FC236}">
                      <a16:creationId xmlns:a16="http://schemas.microsoft.com/office/drawing/2014/main" id="{47E23DA0-D3CA-5F15-DE67-52F63BC9B210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25" name="Retângulo 124">
                  <a:extLst>
                    <a:ext uri="{FF2B5EF4-FFF2-40B4-BE49-F238E27FC236}">
                      <a16:creationId xmlns:a16="http://schemas.microsoft.com/office/drawing/2014/main" id="{F6361DA2-A40B-2559-F42D-752B4B429880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BPO</a:t>
                  </a:r>
                </a:p>
              </p:txBody>
            </p:sp>
          </p:grpSp>
          <p:grpSp>
            <p:nvGrpSpPr>
              <p:cNvPr id="117" name="Grupo 11">
                <a:extLst>
                  <a:ext uri="{FF2B5EF4-FFF2-40B4-BE49-F238E27FC236}">
                    <a16:creationId xmlns:a16="http://schemas.microsoft.com/office/drawing/2014/main" id="{9E959788-F1D4-AC08-2690-59ADE8B219DC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18" name="Freeform 33">
                  <a:extLst>
                    <a:ext uri="{FF2B5EF4-FFF2-40B4-BE49-F238E27FC236}">
                      <a16:creationId xmlns:a16="http://schemas.microsoft.com/office/drawing/2014/main" id="{596B7BC5-7026-802B-3AC8-C072C52EF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19" name="Freeform 34">
                  <a:extLst>
                    <a:ext uri="{FF2B5EF4-FFF2-40B4-BE49-F238E27FC236}">
                      <a16:creationId xmlns:a16="http://schemas.microsoft.com/office/drawing/2014/main" id="{7745B9A2-FFB7-C75F-7BC8-E70A17F69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20" name="Freeform 35">
                  <a:extLst>
                    <a:ext uri="{FF2B5EF4-FFF2-40B4-BE49-F238E27FC236}">
                      <a16:creationId xmlns:a16="http://schemas.microsoft.com/office/drawing/2014/main" id="{8EF579C6-7CCB-E354-B484-06EAFDFB21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21" name="Freeform 36">
                  <a:extLst>
                    <a:ext uri="{FF2B5EF4-FFF2-40B4-BE49-F238E27FC236}">
                      <a16:creationId xmlns:a16="http://schemas.microsoft.com/office/drawing/2014/main" id="{02B69565-503F-D7F8-D96F-E2CA5CDA8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22" name="Freeform 37">
                  <a:extLst>
                    <a:ext uri="{FF2B5EF4-FFF2-40B4-BE49-F238E27FC236}">
                      <a16:creationId xmlns:a16="http://schemas.microsoft.com/office/drawing/2014/main" id="{2D16F2EC-F18F-08F8-CDB3-F88B8F3B7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23" name="Freeform 38">
                  <a:extLst>
                    <a:ext uri="{FF2B5EF4-FFF2-40B4-BE49-F238E27FC236}">
                      <a16:creationId xmlns:a16="http://schemas.microsoft.com/office/drawing/2014/main" id="{341DCA36-3117-07D3-6B8A-BDDFB2111E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cxnSp>
          <p:nvCxnSpPr>
            <p:cNvPr id="126" name="Conector reto 125">
              <a:extLst>
                <a:ext uri="{FF2B5EF4-FFF2-40B4-BE49-F238E27FC236}">
                  <a16:creationId xmlns:a16="http://schemas.microsoft.com/office/drawing/2014/main" id="{1754A8A3-FE42-175F-BEC9-3CBA10CEF23C}"/>
                </a:ext>
              </a:extLst>
            </p:cNvPr>
            <p:cNvCxnSpPr/>
            <p:nvPr/>
          </p:nvCxnSpPr>
          <p:spPr>
            <a:xfrm flipV="1">
              <a:off x="7152582" y="1719613"/>
              <a:ext cx="0" cy="1528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Conector reto 126">
              <a:extLst>
                <a:ext uri="{FF2B5EF4-FFF2-40B4-BE49-F238E27FC236}">
                  <a16:creationId xmlns:a16="http://schemas.microsoft.com/office/drawing/2014/main" id="{F568DD5E-221E-E849-98B4-A1FB190FC51F}"/>
                </a:ext>
              </a:extLst>
            </p:cNvPr>
            <p:cNvCxnSpPr/>
            <p:nvPr/>
          </p:nvCxnSpPr>
          <p:spPr>
            <a:xfrm flipV="1">
              <a:off x="8765817" y="1725436"/>
              <a:ext cx="0" cy="1528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28" name="Agrupar 127">
              <a:extLst>
                <a:ext uri="{FF2B5EF4-FFF2-40B4-BE49-F238E27FC236}">
                  <a16:creationId xmlns:a16="http://schemas.microsoft.com/office/drawing/2014/main" id="{23BFD592-C81D-3258-9E6A-42556A1BC0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46276" y="1876767"/>
              <a:ext cx="863110" cy="1415835"/>
              <a:chOff x="8997238" y="1104807"/>
              <a:chExt cx="1447801" cy="2075315"/>
            </a:xfrm>
          </p:grpSpPr>
          <p:grpSp>
            <p:nvGrpSpPr>
              <p:cNvPr id="129" name="Agrupar 128">
                <a:extLst>
                  <a:ext uri="{FF2B5EF4-FFF2-40B4-BE49-F238E27FC236}">
                    <a16:creationId xmlns:a16="http://schemas.microsoft.com/office/drawing/2014/main" id="{A3CF8A22-9FBD-BD6E-AD98-46190887CFCF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137" name="Retângulo 136">
                  <a:extLst>
                    <a:ext uri="{FF2B5EF4-FFF2-40B4-BE49-F238E27FC236}">
                      <a16:creationId xmlns:a16="http://schemas.microsoft.com/office/drawing/2014/main" id="{132B2BC4-D311-9C57-061F-69C69F8EC322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8" name="Retângulo 137">
                  <a:extLst>
                    <a:ext uri="{FF2B5EF4-FFF2-40B4-BE49-F238E27FC236}">
                      <a16:creationId xmlns:a16="http://schemas.microsoft.com/office/drawing/2014/main" id="{2825C2B2-2BE0-453C-1FB0-6D48616DFF07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CNB/Cliente</a:t>
                  </a:r>
                </a:p>
              </p:txBody>
            </p:sp>
          </p:grpSp>
          <p:grpSp>
            <p:nvGrpSpPr>
              <p:cNvPr id="130" name="Grupo 11">
                <a:extLst>
                  <a:ext uri="{FF2B5EF4-FFF2-40B4-BE49-F238E27FC236}">
                    <a16:creationId xmlns:a16="http://schemas.microsoft.com/office/drawing/2014/main" id="{A88F344F-6ACF-3725-6A20-FBB5A62725AC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id="{0AE7E39F-0FAC-2DF7-ADE1-A665519D4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id="{0B383DE9-9938-8605-5FB0-0F115CBC0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id="{B6B1573A-6459-FB57-9A5F-39684C4317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A2670A36-6E50-2D16-17E6-068FC7555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id="{E5356A62-7F68-A4AE-DF82-23DF9F7A78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id="{012355F4-E09D-0626-D855-48986009E8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sp>
          <p:nvSpPr>
            <p:cNvPr id="139" name="Retângulo 138">
              <a:extLst>
                <a:ext uri="{FF2B5EF4-FFF2-40B4-BE49-F238E27FC236}">
                  <a16:creationId xmlns:a16="http://schemas.microsoft.com/office/drawing/2014/main" id="{BF51F7B2-40B2-0366-0628-77A025E4B7EA}"/>
                </a:ext>
              </a:extLst>
            </p:cNvPr>
            <p:cNvSpPr/>
            <p:nvPr/>
          </p:nvSpPr>
          <p:spPr>
            <a:xfrm>
              <a:off x="6954198" y="2539169"/>
              <a:ext cx="843648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INDEXAÇÃO CHECK LIST 1</a:t>
              </a:r>
            </a:p>
          </p:txBody>
        </p:sp>
        <p:sp>
          <p:nvSpPr>
            <p:cNvPr id="140" name="Retângulo 139">
              <a:extLst>
                <a:ext uri="{FF2B5EF4-FFF2-40B4-BE49-F238E27FC236}">
                  <a16:creationId xmlns:a16="http://schemas.microsoft.com/office/drawing/2014/main" id="{9DD9C63A-91BB-A7E8-710B-E23623F7EEAF}"/>
                </a:ext>
              </a:extLst>
            </p:cNvPr>
            <p:cNvSpPr/>
            <p:nvPr/>
          </p:nvSpPr>
          <p:spPr>
            <a:xfrm>
              <a:off x="6931365" y="2908069"/>
              <a:ext cx="902280" cy="321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CNB/Cliente envia os documentos através do IB/APP/Portal da BPO</a:t>
              </a:r>
            </a:p>
          </p:txBody>
        </p:sp>
        <p:sp>
          <p:nvSpPr>
            <p:cNvPr id="141" name="Retângulo 140">
              <a:extLst>
                <a:ext uri="{FF2B5EF4-FFF2-40B4-BE49-F238E27FC236}">
                  <a16:creationId xmlns:a16="http://schemas.microsoft.com/office/drawing/2014/main" id="{38DE820C-D6EB-C7FE-BFC6-C15595556594}"/>
                </a:ext>
              </a:extLst>
            </p:cNvPr>
            <p:cNvSpPr/>
            <p:nvPr/>
          </p:nvSpPr>
          <p:spPr>
            <a:xfrm>
              <a:off x="8019485" y="2568593"/>
              <a:ext cx="870331" cy="657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COMPLEMENTO DA PROPOSTA BPO</a:t>
              </a: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BPO realiza análise dos documentos</a:t>
              </a:r>
            </a:p>
          </p:txBody>
        </p:sp>
        <p:sp>
          <p:nvSpPr>
            <p:cNvPr id="142" name="Retângulo 141">
              <a:extLst>
                <a:ext uri="{FF2B5EF4-FFF2-40B4-BE49-F238E27FC236}">
                  <a16:creationId xmlns:a16="http://schemas.microsoft.com/office/drawing/2014/main" id="{0F12290F-24F7-298F-7452-040D62D39DAC}"/>
                </a:ext>
              </a:extLst>
            </p:cNvPr>
            <p:cNvSpPr/>
            <p:nvPr/>
          </p:nvSpPr>
          <p:spPr>
            <a:xfrm>
              <a:off x="5880832" y="3302773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D+1</a:t>
              </a:r>
              <a:endParaRPr lang="pt-BR" sz="397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143" name="Retângulo 142">
              <a:extLst>
                <a:ext uri="{FF2B5EF4-FFF2-40B4-BE49-F238E27FC236}">
                  <a16:creationId xmlns:a16="http://schemas.microsoft.com/office/drawing/2014/main" id="{1D29652C-2C6B-74AD-DBCF-FF07DC7AADEC}"/>
                </a:ext>
              </a:extLst>
            </p:cNvPr>
            <p:cNvSpPr/>
            <p:nvPr/>
          </p:nvSpPr>
          <p:spPr>
            <a:xfrm>
              <a:off x="6946293" y="3300204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6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</a:p>
          </p:txBody>
        </p:sp>
        <p:sp>
          <p:nvSpPr>
            <p:cNvPr id="144" name="Retângulo 143">
              <a:extLst>
                <a:ext uri="{FF2B5EF4-FFF2-40B4-BE49-F238E27FC236}">
                  <a16:creationId xmlns:a16="http://schemas.microsoft.com/office/drawing/2014/main" id="{90BA7B08-8B1B-F1A7-35BB-365FF9D634CC}"/>
                </a:ext>
              </a:extLst>
            </p:cNvPr>
            <p:cNvSpPr/>
            <p:nvPr/>
          </p:nvSpPr>
          <p:spPr>
            <a:xfrm>
              <a:off x="8026706" y="3312490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D+3</a:t>
              </a:r>
              <a:endParaRPr lang="pt-BR" sz="397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grpSp>
          <p:nvGrpSpPr>
            <p:cNvPr id="145" name="Agrupar 144">
              <a:extLst>
                <a:ext uri="{FF2B5EF4-FFF2-40B4-BE49-F238E27FC236}">
                  <a16:creationId xmlns:a16="http://schemas.microsoft.com/office/drawing/2014/main" id="{4F5D3CCB-B4F1-F928-DF3F-9643594522CF}"/>
                </a:ext>
              </a:extLst>
            </p:cNvPr>
            <p:cNvGrpSpPr/>
            <p:nvPr/>
          </p:nvGrpSpPr>
          <p:grpSpPr>
            <a:xfrm>
              <a:off x="345907" y="1871283"/>
              <a:ext cx="863110" cy="1410063"/>
              <a:chOff x="520701" y="1219838"/>
              <a:chExt cx="1447800" cy="2350986"/>
            </a:xfrm>
          </p:grpSpPr>
          <p:sp>
            <p:nvSpPr>
              <p:cNvPr id="146" name="Retângulo 145">
                <a:extLst>
                  <a:ext uri="{FF2B5EF4-FFF2-40B4-BE49-F238E27FC236}">
                    <a16:creationId xmlns:a16="http://schemas.microsoft.com/office/drawing/2014/main" id="{F5D1EAD4-D708-06CE-7C55-D0F35F512470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2126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INCLUSÃO DA PROPOSTA</a:t>
                </a:r>
              </a:p>
              <a:p>
                <a:pPr algn="ctr"/>
                <a:endParaRPr lang="pt-BR" sz="8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Inclusão da proposta no sistema do Banco</a:t>
                </a:r>
              </a:p>
              <a:p>
                <a:pPr algn="ctr"/>
                <a:r>
                  <a:rPr lang="pt-BR" sz="496" dirty="0" err="1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WebParceiros</a:t>
                </a:r>
                <a:endPara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</p:txBody>
          </p:sp>
          <p:sp>
            <p:nvSpPr>
              <p:cNvPr id="147" name="Retângulo 146">
                <a:extLst>
                  <a:ext uri="{FF2B5EF4-FFF2-40B4-BE49-F238E27FC236}">
                    <a16:creationId xmlns:a16="http://schemas.microsoft.com/office/drawing/2014/main" id="{4897E335-F43F-D9BC-CB78-3260E20108BC}"/>
                  </a:ext>
                </a:extLst>
              </p:cNvPr>
              <p:cNvSpPr/>
              <p:nvPr/>
            </p:nvSpPr>
            <p:spPr>
              <a:xfrm>
                <a:off x="520701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66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Cartório Notarial</a:t>
                </a:r>
              </a:p>
            </p:txBody>
          </p:sp>
        </p:grpSp>
        <p:sp>
          <p:nvSpPr>
            <p:cNvPr id="148" name="Retângulo 147">
              <a:extLst>
                <a:ext uri="{FF2B5EF4-FFF2-40B4-BE49-F238E27FC236}">
                  <a16:creationId xmlns:a16="http://schemas.microsoft.com/office/drawing/2014/main" id="{3A910125-CE35-618F-94F0-8C4AB423B149}"/>
                </a:ext>
              </a:extLst>
            </p:cNvPr>
            <p:cNvSpPr/>
            <p:nvPr/>
          </p:nvSpPr>
          <p:spPr>
            <a:xfrm>
              <a:off x="346167" y="3281704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6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</a:p>
          </p:txBody>
        </p:sp>
        <p:grpSp>
          <p:nvGrpSpPr>
            <p:cNvPr id="149" name="Grupo 11">
              <a:extLst>
                <a:ext uri="{FF2B5EF4-FFF2-40B4-BE49-F238E27FC236}">
                  <a16:creationId xmlns:a16="http://schemas.microsoft.com/office/drawing/2014/main" id="{3C5EDF3A-7D8E-B05B-E38E-71605267DCC2}"/>
                </a:ext>
              </a:extLst>
            </p:cNvPr>
            <p:cNvGrpSpPr/>
            <p:nvPr/>
          </p:nvGrpSpPr>
          <p:grpSpPr>
            <a:xfrm>
              <a:off x="608866" y="2073321"/>
              <a:ext cx="280018" cy="385584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0" name="Freeform 33">
                <a:extLst>
                  <a:ext uri="{FF2B5EF4-FFF2-40B4-BE49-F238E27FC236}">
                    <a16:creationId xmlns:a16="http://schemas.microsoft.com/office/drawing/2014/main" id="{A69BC4ED-29FD-575F-EE99-021EB2961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51" name="Freeform 34">
                <a:extLst>
                  <a:ext uri="{FF2B5EF4-FFF2-40B4-BE49-F238E27FC236}">
                    <a16:creationId xmlns:a16="http://schemas.microsoft.com/office/drawing/2014/main" id="{8A56849D-7B7C-B4AF-00CB-59F77DE7A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52" name="Freeform 35">
                <a:extLst>
                  <a:ext uri="{FF2B5EF4-FFF2-40B4-BE49-F238E27FC236}">
                    <a16:creationId xmlns:a16="http://schemas.microsoft.com/office/drawing/2014/main" id="{FF329971-6365-FEE6-8028-59A6899BBB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53" name="Freeform 36">
                <a:extLst>
                  <a:ext uri="{FF2B5EF4-FFF2-40B4-BE49-F238E27FC236}">
                    <a16:creationId xmlns:a16="http://schemas.microsoft.com/office/drawing/2014/main" id="{667C43FB-17AA-C746-9119-CDFE9810C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54" name="Freeform 37">
                <a:extLst>
                  <a:ext uri="{FF2B5EF4-FFF2-40B4-BE49-F238E27FC236}">
                    <a16:creationId xmlns:a16="http://schemas.microsoft.com/office/drawing/2014/main" id="{5A0E8C21-EA75-28F2-7E3D-714F2E509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55" name="Freeform 38">
                <a:extLst>
                  <a:ext uri="{FF2B5EF4-FFF2-40B4-BE49-F238E27FC236}">
                    <a16:creationId xmlns:a16="http://schemas.microsoft.com/office/drawing/2014/main" id="{E85292C2-AB0C-C185-7F4C-B61F5B81B6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156" name="Seta para a Direita Listrada 195">
              <a:extLst>
                <a:ext uri="{FF2B5EF4-FFF2-40B4-BE49-F238E27FC236}">
                  <a16:creationId xmlns:a16="http://schemas.microsoft.com/office/drawing/2014/main" id="{D228E214-EE5D-CE64-C07E-12BE187BC9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431" y="2427946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157" name="Agrupar 156">
              <a:extLst>
                <a:ext uri="{FF2B5EF4-FFF2-40B4-BE49-F238E27FC236}">
                  <a16:creationId xmlns:a16="http://schemas.microsoft.com/office/drawing/2014/main" id="{2BEFC225-6E10-B210-B801-72BAFE8FEB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6303" y="1865479"/>
              <a:ext cx="863110" cy="1410063"/>
              <a:chOff x="9016241" y="2965174"/>
              <a:chExt cx="1447800" cy="2350986"/>
            </a:xfrm>
          </p:grpSpPr>
          <p:grpSp>
            <p:nvGrpSpPr>
              <p:cNvPr id="158" name="Agrupar 157">
                <a:extLst>
                  <a:ext uri="{FF2B5EF4-FFF2-40B4-BE49-F238E27FC236}">
                    <a16:creationId xmlns:a16="http://schemas.microsoft.com/office/drawing/2014/main" id="{D99D28FE-ACAF-32F6-86DF-EB462AF78A68}"/>
                  </a:ext>
                </a:extLst>
              </p:cNvPr>
              <p:cNvGrpSpPr/>
              <p:nvPr/>
            </p:nvGrpSpPr>
            <p:grpSpPr>
              <a:xfrm>
                <a:off x="9016241" y="2965174"/>
                <a:ext cx="1447800" cy="2350986"/>
                <a:chOff x="520701" y="1219838"/>
                <a:chExt cx="1447800" cy="2350986"/>
              </a:xfrm>
            </p:grpSpPr>
            <p:sp>
              <p:nvSpPr>
                <p:cNvPr id="160" name="Retângulo 159">
                  <a:extLst>
                    <a:ext uri="{FF2B5EF4-FFF2-40B4-BE49-F238E27FC236}">
                      <a16:creationId xmlns:a16="http://schemas.microsoft.com/office/drawing/2014/main" id="{2CE5295E-E791-D721-4603-B413433E6E53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2126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93" b="1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b="1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b="1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b="1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595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PRÉ ANÁLISE DE CRÉDITO</a:t>
                  </a: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496" dirty="0" err="1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Pré</a:t>
                  </a:r>
                  <a:r>
                    <a:rPr lang="pt-BR" sz="496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 Análise do risco pelo </a:t>
                  </a:r>
                  <a:r>
                    <a:rPr lang="pt-BR" sz="496" dirty="0" err="1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Depto</a:t>
                  </a:r>
                  <a:r>
                    <a:rPr lang="pt-BR" sz="496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. de Crédito</a:t>
                  </a:r>
                </a:p>
              </p:txBody>
            </p:sp>
            <p:sp>
              <p:nvSpPr>
                <p:cNvPr id="161" name="Retângulo 160">
                  <a:extLst>
                    <a:ext uri="{FF2B5EF4-FFF2-40B4-BE49-F238E27FC236}">
                      <a16:creationId xmlns:a16="http://schemas.microsoft.com/office/drawing/2014/main" id="{5E67122D-FE87-4DD3-AC3B-D365CD51275D}"/>
                    </a:ext>
                  </a:extLst>
                </p:cNvPr>
                <p:cNvSpPr/>
                <p:nvPr/>
              </p:nvSpPr>
              <p:spPr>
                <a:xfrm>
                  <a:off x="520701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595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Crédito</a:t>
                  </a:r>
                </a:p>
              </p:txBody>
            </p:sp>
          </p:grpSp>
          <p:sp>
            <p:nvSpPr>
              <p:cNvPr id="159" name="Freeform 13">
                <a:extLst>
                  <a:ext uri="{FF2B5EF4-FFF2-40B4-BE49-F238E27FC236}">
                    <a16:creationId xmlns:a16="http://schemas.microsoft.com/office/drawing/2014/main" id="{47AAA1F2-5B76-AE1D-E4B0-C13C79D8AC9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469983" y="3396475"/>
                <a:ext cx="558245" cy="499133"/>
              </a:xfrm>
              <a:custGeom>
                <a:avLst/>
                <a:gdLst>
                  <a:gd name="T0" fmla="*/ 326 w 340"/>
                  <a:gd name="T1" fmla="*/ 214 h 304"/>
                  <a:gd name="T2" fmla="*/ 254 w 340"/>
                  <a:gd name="T3" fmla="*/ 288 h 304"/>
                  <a:gd name="T4" fmla="*/ 300 w 340"/>
                  <a:gd name="T5" fmla="*/ 230 h 304"/>
                  <a:gd name="T6" fmla="*/ 318 w 340"/>
                  <a:gd name="T7" fmla="*/ 152 h 304"/>
                  <a:gd name="T8" fmla="*/ 292 w 340"/>
                  <a:gd name="T9" fmla="*/ 58 h 304"/>
                  <a:gd name="T10" fmla="*/ 272 w 340"/>
                  <a:gd name="T11" fmla="*/ 26 h 304"/>
                  <a:gd name="T12" fmla="*/ 334 w 340"/>
                  <a:gd name="T13" fmla="*/ 110 h 304"/>
                  <a:gd name="T14" fmla="*/ 304 w 340"/>
                  <a:gd name="T15" fmla="*/ 152 h 304"/>
                  <a:gd name="T16" fmla="*/ 286 w 340"/>
                  <a:gd name="T17" fmla="*/ 80 h 304"/>
                  <a:gd name="T18" fmla="*/ 238 w 340"/>
                  <a:gd name="T19" fmla="*/ 26 h 304"/>
                  <a:gd name="T20" fmla="*/ 168 w 340"/>
                  <a:gd name="T21" fmla="*/ 0 h 304"/>
                  <a:gd name="T22" fmla="*/ 108 w 340"/>
                  <a:gd name="T23" fmla="*/ 6 h 304"/>
                  <a:gd name="T24" fmla="*/ 46 w 340"/>
                  <a:gd name="T25" fmla="*/ 44 h 304"/>
                  <a:gd name="T26" fmla="*/ 8 w 340"/>
                  <a:gd name="T27" fmla="*/ 106 h 304"/>
                  <a:gd name="T28" fmla="*/ 2 w 340"/>
                  <a:gd name="T29" fmla="*/ 168 h 304"/>
                  <a:gd name="T30" fmla="*/ 26 w 340"/>
                  <a:gd name="T31" fmla="*/ 236 h 304"/>
                  <a:gd name="T32" fmla="*/ 80 w 340"/>
                  <a:gd name="T33" fmla="*/ 286 h 304"/>
                  <a:gd name="T34" fmla="*/ 152 w 340"/>
                  <a:gd name="T35" fmla="*/ 304 h 304"/>
                  <a:gd name="T36" fmla="*/ 212 w 340"/>
                  <a:gd name="T37" fmla="*/ 292 h 304"/>
                  <a:gd name="T38" fmla="*/ 270 w 340"/>
                  <a:gd name="T39" fmla="*/ 248 h 304"/>
                  <a:gd name="T40" fmla="*/ 302 w 340"/>
                  <a:gd name="T41" fmla="*/ 182 h 304"/>
                  <a:gd name="T42" fmla="*/ 264 w 340"/>
                  <a:gd name="T43" fmla="*/ 152 h 304"/>
                  <a:gd name="T44" fmla="*/ 216 w 340"/>
                  <a:gd name="T45" fmla="*/ 244 h 304"/>
                  <a:gd name="T46" fmla="*/ 130 w 340"/>
                  <a:gd name="T47" fmla="*/ 262 h 304"/>
                  <a:gd name="T48" fmla="*/ 50 w 340"/>
                  <a:gd name="T49" fmla="*/ 196 h 304"/>
                  <a:gd name="T50" fmla="*/ 50 w 340"/>
                  <a:gd name="T51" fmla="*/ 108 h 304"/>
                  <a:gd name="T52" fmla="*/ 130 w 340"/>
                  <a:gd name="T53" fmla="*/ 42 h 304"/>
                  <a:gd name="T54" fmla="*/ 216 w 340"/>
                  <a:gd name="T55" fmla="*/ 60 h 304"/>
                  <a:gd name="T56" fmla="*/ 264 w 340"/>
                  <a:gd name="T57" fmla="*/ 152 h 304"/>
                  <a:gd name="T58" fmla="*/ 180 w 340"/>
                  <a:gd name="T59" fmla="*/ 108 h 304"/>
                  <a:gd name="T60" fmla="*/ 208 w 340"/>
                  <a:gd name="T61" fmla="*/ 118 h 304"/>
                  <a:gd name="T62" fmla="*/ 198 w 340"/>
                  <a:gd name="T63" fmla="*/ 90 h 304"/>
                  <a:gd name="T64" fmla="*/ 160 w 340"/>
                  <a:gd name="T65" fmla="*/ 68 h 304"/>
                  <a:gd name="T66" fmla="*/ 120 w 340"/>
                  <a:gd name="T67" fmla="*/ 84 h 304"/>
                  <a:gd name="T68" fmla="*/ 98 w 340"/>
                  <a:gd name="T69" fmla="*/ 102 h 304"/>
                  <a:gd name="T70" fmla="*/ 98 w 340"/>
                  <a:gd name="T71" fmla="*/ 140 h 304"/>
                  <a:gd name="T72" fmla="*/ 120 w 340"/>
                  <a:gd name="T73" fmla="*/ 158 h 304"/>
                  <a:gd name="T74" fmla="*/ 140 w 340"/>
                  <a:gd name="T75" fmla="*/ 200 h 304"/>
                  <a:gd name="T76" fmla="*/ 118 w 340"/>
                  <a:gd name="T77" fmla="*/ 178 h 304"/>
                  <a:gd name="T78" fmla="*/ 94 w 340"/>
                  <a:gd name="T79" fmla="*/ 190 h 304"/>
                  <a:gd name="T80" fmla="*/ 110 w 340"/>
                  <a:gd name="T81" fmla="*/ 214 h 304"/>
                  <a:gd name="T82" fmla="*/ 144 w 340"/>
                  <a:gd name="T83" fmla="*/ 236 h 304"/>
                  <a:gd name="T84" fmla="*/ 178 w 340"/>
                  <a:gd name="T85" fmla="*/ 220 h 304"/>
                  <a:gd name="T86" fmla="*/ 206 w 340"/>
                  <a:gd name="T87" fmla="*/ 206 h 304"/>
                  <a:gd name="T88" fmla="*/ 212 w 340"/>
                  <a:gd name="T89" fmla="*/ 168 h 304"/>
                  <a:gd name="T90" fmla="*/ 198 w 340"/>
                  <a:gd name="T91" fmla="*/ 146 h 304"/>
                  <a:gd name="T92" fmla="*/ 164 w 340"/>
                  <a:gd name="T93" fmla="*/ 104 h 304"/>
                  <a:gd name="T94" fmla="*/ 140 w 340"/>
                  <a:gd name="T95" fmla="*/ 138 h 304"/>
                  <a:gd name="T96" fmla="*/ 120 w 340"/>
                  <a:gd name="T97" fmla="*/ 120 h 304"/>
                  <a:gd name="T98" fmla="*/ 144 w 340"/>
                  <a:gd name="T99" fmla="*/ 104 h 304"/>
                  <a:gd name="T100" fmla="*/ 174 w 340"/>
                  <a:gd name="T101" fmla="*/ 162 h 304"/>
                  <a:gd name="T102" fmla="*/ 188 w 340"/>
                  <a:gd name="T103" fmla="*/ 178 h 304"/>
                  <a:gd name="T104" fmla="*/ 160 w 340"/>
                  <a:gd name="T105" fmla="*/ 20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0" h="304">
                    <a:moveTo>
                      <a:pt x="340" y="152"/>
                    </a:moveTo>
                    <a:lnTo>
                      <a:pt x="340" y="152"/>
                    </a:lnTo>
                    <a:lnTo>
                      <a:pt x="338" y="174"/>
                    </a:lnTo>
                    <a:lnTo>
                      <a:pt x="334" y="194"/>
                    </a:lnTo>
                    <a:lnTo>
                      <a:pt x="326" y="214"/>
                    </a:lnTo>
                    <a:lnTo>
                      <a:pt x="316" y="232"/>
                    </a:lnTo>
                    <a:lnTo>
                      <a:pt x="304" y="250"/>
                    </a:lnTo>
                    <a:lnTo>
                      <a:pt x="290" y="264"/>
                    </a:lnTo>
                    <a:lnTo>
                      <a:pt x="272" y="278"/>
                    </a:lnTo>
                    <a:lnTo>
                      <a:pt x="254" y="288"/>
                    </a:lnTo>
                    <a:lnTo>
                      <a:pt x="254" y="288"/>
                    </a:lnTo>
                    <a:lnTo>
                      <a:pt x="268" y="276"/>
                    </a:lnTo>
                    <a:lnTo>
                      <a:pt x="280" y="262"/>
                    </a:lnTo>
                    <a:lnTo>
                      <a:pt x="292" y="246"/>
                    </a:lnTo>
                    <a:lnTo>
                      <a:pt x="300" y="230"/>
                    </a:lnTo>
                    <a:lnTo>
                      <a:pt x="308" y="212"/>
                    </a:lnTo>
                    <a:lnTo>
                      <a:pt x="314" y="192"/>
                    </a:lnTo>
                    <a:lnTo>
                      <a:pt x="316" y="172"/>
                    </a:lnTo>
                    <a:lnTo>
                      <a:pt x="318" y="152"/>
                    </a:lnTo>
                    <a:lnTo>
                      <a:pt x="318" y="152"/>
                    </a:lnTo>
                    <a:lnTo>
                      <a:pt x="316" y="132"/>
                    </a:lnTo>
                    <a:lnTo>
                      <a:pt x="314" y="112"/>
                    </a:lnTo>
                    <a:lnTo>
                      <a:pt x="308" y="92"/>
                    </a:lnTo>
                    <a:lnTo>
                      <a:pt x="300" y="74"/>
                    </a:lnTo>
                    <a:lnTo>
                      <a:pt x="292" y="58"/>
                    </a:lnTo>
                    <a:lnTo>
                      <a:pt x="280" y="42"/>
                    </a:lnTo>
                    <a:lnTo>
                      <a:pt x="268" y="28"/>
                    </a:lnTo>
                    <a:lnTo>
                      <a:pt x="254" y="16"/>
                    </a:lnTo>
                    <a:lnTo>
                      <a:pt x="254" y="16"/>
                    </a:lnTo>
                    <a:lnTo>
                      <a:pt x="272" y="26"/>
                    </a:lnTo>
                    <a:lnTo>
                      <a:pt x="290" y="40"/>
                    </a:lnTo>
                    <a:lnTo>
                      <a:pt x="304" y="54"/>
                    </a:lnTo>
                    <a:lnTo>
                      <a:pt x="316" y="72"/>
                    </a:lnTo>
                    <a:lnTo>
                      <a:pt x="326" y="90"/>
                    </a:lnTo>
                    <a:lnTo>
                      <a:pt x="334" y="110"/>
                    </a:lnTo>
                    <a:lnTo>
                      <a:pt x="338" y="130"/>
                    </a:lnTo>
                    <a:lnTo>
                      <a:pt x="340" y="152"/>
                    </a:lnTo>
                    <a:lnTo>
                      <a:pt x="340" y="152"/>
                    </a:lnTo>
                    <a:close/>
                    <a:moveTo>
                      <a:pt x="304" y="152"/>
                    </a:moveTo>
                    <a:lnTo>
                      <a:pt x="304" y="152"/>
                    </a:lnTo>
                    <a:lnTo>
                      <a:pt x="304" y="136"/>
                    </a:lnTo>
                    <a:lnTo>
                      <a:pt x="302" y="122"/>
                    </a:lnTo>
                    <a:lnTo>
                      <a:pt x="298" y="106"/>
                    </a:lnTo>
                    <a:lnTo>
                      <a:pt x="292" y="92"/>
                    </a:lnTo>
                    <a:lnTo>
                      <a:pt x="286" y="80"/>
                    </a:lnTo>
                    <a:lnTo>
                      <a:pt x="278" y="68"/>
                    </a:lnTo>
                    <a:lnTo>
                      <a:pt x="270" y="56"/>
                    </a:lnTo>
                    <a:lnTo>
                      <a:pt x="260" y="44"/>
                    </a:lnTo>
                    <a:lnTo>
                      <a:pt x="250" y="34"/>
                    </a:lnTo>
                    <a:lnTo>
                      <a:pt x="238" y="26"/>
                    </a:lnTo>
                    <a:lnTo>
                      <a:pt x="226" y="18"/>
                    </a:lnTo>
                    <a:lnTo>
                      <a:pt x="212" y="12"/>
                    </a:lnTo>
                    <a:lnTo>
                      <a:pt x="198" y="6"/>
                    </a:lnTo>
                    <a:lnTo>
                      <a:pt x="184" y="4"/>
                    </a:lnTo>
                    <a:lnTo>
                      <a:pt x="168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22" y="4"/>
                    </a:lnTo>
                    <a:lnTo>
                      <a:pt x="108" y="6"/>
                    </a:lnTo>
                    <a:lnTo>
                      <a:pt x="94" y="12"/>
                    </a:lnTo>
                    <a:lnTo>
                      <a:pt x="80" y="18"/>
                    </a:lnTo>
                    <a:lnTo>
                      <a:pt x="68" y="26"/>
                    </a:lnTo>
                    <a:lnTo>
                      <a:pt x="56" y="34"/>
                    </a:lnTo>
                    <a:lnTo>
                      <a:pt x="46" y="44"/>
                    </a:lnTo>
                    <a:lnTo>
                      <a:pt x="36" y="56"/>
                    </a:lnTo>
                    <a:lnTo>
                      <a:pt x="26" y="68"/>
                    </a:lnTo>
                    <a:lnTo>
                      <a:pt x="20" y="80"/>
                    </a:lnTo>
                    <a:lnTo>
                      <a:pt x="12" y="92"/>
                    </a:lnTo>
                    <a:lnTo>
                      <a:pt x="8" y="106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168"/>
                    </a:lnTo>
                    <a:lnTo>
                      <a:pt x="4" y="182"/>
                    </a:lnTo>
                    <a:lnTo>
                      <a:pt x="8" y="198"/>
                    </a:lnTo>
                    <a:lnTo>
                      <a:pt x="12" y="212"/>
                    </a:lnTo>
                    <a:lnTo>
                      <a:pt x="20" y="224"/>
                    </a:lnTo>
                    <a:lnTo>
                      <a:pt x="26" y="236"/>
                    </a:lnTo>
                    <a:lnTo>
                      <a:pt x="36" y="248"/>
                    </a:lnTo>
                    <a:lnTo>
                      <a:pt x="46" y="260"/>
                    </a:lnTo>
                    <a:lnTo>
                      <a:pt x="56" y="270"/>
                    </a:lnTo>
                    <a:lnTo>
                      <a:pt x="68" y="278"/>
                    </a:lnTo>
                    <a:lnTo>
                      <a:pt x="80" y="286"/>
                    </a:lnTo>
                    <a:lnTo>
                      <a:pt x="94" y="292"/>
                    </a:lnTo>
                    <a:lnTo>
                      <a:pt x="108" y="298"/>
                    </a:lnTo>
                    <a:lnTo>
                      <a:pt x="122" y="300"/>
                    </a:lnTo>
                    <a:lnTo>
                      <a:pt x="138" y="304"/>
                    </a:lnTo>
                    <a:lnTo>
                      <a:pt x="152" y="304"/>
                    </a:lnTo>
                    <a:lnTo>
                      <a:pt x="152" y="304"/>
                    </a:lnTo>
                    <a:lnTo>
                      <a:pt x="168" y="304"/>
                    </a:lnTo>
                    <a:lnTo>
                      <a:pt x="184" y="300"/>
                    </a:lnTo>
                    <a:lnTo>
                      <a:pt x="198" y="298"/>
                    </a:lnTo>
                    <a:lnTo>
                      <a:pt x="212" y="292"/>
                    </a:lnTo>
                    <a:lnTo>
                      <a:pt x="226" y="286"/>
                    </a:lnTo>
                    <a:lnTo>
                      <a:pt x="238" y="278"/>
                    </a:lnTo>
                    <a:lnTo>
                      <a:pt x="250" y="270"/>
                    </a:lnTo>
                    <a:lnTo>
                      <a:pt x="260" y="260"/>
                    </a:lnTo>
                    <a:lnTo>
                      <a:pt x="270" y="248"/>
                    </a:lnTo>
                    <a:lnTo>
                      <a:pt x="278" y="236"/>
                    </a:lnTo>
                    <a:lnTo>
                      <a:pt x="286" y="224"/>
                    </a:lnTo>
                    <a:lnTo>
                      <a:pt x="292" y="212"/>
                    </a:lnTo>
                    <a:lnTo>
                      <a:pt x="298" y="198"/>
                    </a:lnTo>
                    <a:lnTo>
                      <a:pt x="302" y="182"/>
                    </a:lnTo>
                    <a:lnTo>
                      <a:pt x="304" y="168"/>
                    </a:lnTo>
                    <a:lnTo>
                      <a:pt x="304" y="152"/>
                    </a:lnTo>
                    <a:lnTo>
                      <a:pt x="304" y="152"/>
                    </a:lnTo>
                    <a:close/>
                    <a:moveTo>
                      <a:pt x="264" y="152"/>
                    </a:moveTo>
                    <a:lnTo>
                      <a:pt x="264" y="152"/>
                    </a:lnTo>
                    <a:lnTo>
                      <a:pt x="262" y="174"/>
                    </a:lnTo>
                    <a:lnTo>
                      <a:pt x="256" y="196"/>
                    </a:lnTo>
                    <a:lnTo>
                      <a:pt x="246" y="214"/>
                    </a:lnTo>
                    <a:lnTo>
                      <a:pt x="232" y="232"/>
                    </a:lnTo>
                    <a:lnTo>
                      <a:pt x="216" y="244"/>
                    </a:lnTo>
                    <a:lnTo>
                      <a:pt x="196" y="256"/>
                    </a:lnTo>
                    <a:lnTo>
                      <a:pt x="176" y="262"/>
                    </a:lnTo>
                    <a:lnTo>
                      <a:pt x="152" y="264"/>
                    </a:lnTo>
                    <a:lnTo>
                      <a:pt x="152" y="264"/>
                    </a:lnTo>
                    <a:lnTo>
                      <a:pt x="130" y="262"/>
                    </a:lnTo>
                    <a:lnTo>
                      <a:pt x="110" y="256"/>
                    </a:lnTo>
                    <a:lnTo>
                      <a:pt x="90" y="244"/>
                    </a:lnTo>
                    <a:lnTo>
                      <a:pt x="74" y="232"/>
                    </a:lnTo>
                    <a:lnTo>
                      <a:pt x="60" y="214"/>
                    </a:lnTo>
                    <a:lnTo>
                      <a:pt x="50" y="196"/>
                    </a:lnTo>
                    <a:lnTo>
                      <a:pt x="42" y="174"/>
                    </a:lnTo>
                    <a:lnTo>
                      <a:pt x="40" y="152"/>
                    </a:lnTo>
                    <a:lnTo>
                      <a:pt x="40" y="152"/>
                    </a:lnTo>
                    <a:lnTo>
                      <a:pt x="42" y="130"/>
                    </a:lnTo>
                    <a:lnTo>
                      <a:pt x="50" y="108"/>
                    </a:lnTo>
                    <a:lnTo>
                      <a:pt x="60" y="90"/>
                    </a:lnTo>
                    <a:lnTo>
                      <a:pt x="74" y="72"/>
                    </a:lnTo>
                    <a:lnTo>
                      <a:pt x="90" y="60"/>
                    </a:lnTo>
                    <a:lnTo>
                      <a:pt x="110" y="48"/>
                    </a:lnTo>
                    <a:lnTo>
                      <a:pt x="130" y="42"/>
                    </a:lnTo>
                    <a:lnTo>
                      <a:pt x="152" y="40"/>
                    </a:lnTo>
                    <a:lnTo>
                      <a:pt x="152" y="40"/>
                    </a:lnTo>
                    <a:lnTo>
                      <a:pt x="176" y="42"/>
                    </a:lnTo>
                    <a:lnTo>
                      <a:pt x="196" y="48"/>
                    </a:lnTo>
                    <a:lnTo>
                      <a:pt x="216" y="60"/>
                    </a:lnTo>
                    <a:lnTo>
                      <a:pt x="232" y="72"/>
                    </a:lnTo>
                    <a:lnTo>
                      <a:pt x="246" y="90"/>
                    </a:lnTo>
                    <a:lnTo>
                      <a:pt x="256" y="108"/>
                    </a:lnTo>
                    <a:lnTo>
                      <a:pt x="262" y="130"/>
                    </a:lnTo>
                    <a:lnTo>
                      <a:pt x="264" y="152"/>
                    </a:lnTo>
                    <a:lnTo>
                      <a:pt x="264" y="152"/>
                    </a:lnTo>
                    <a:close/>
                    <a:moveTo>
                      <a:pt x="164" y="104"/>
                    </a:moveTo>
                    <a:lnTo>
                      <a:pt x="164" y="104"/>
                    </a:lnTo>
                    <a:lnTo>
                      <a:pt x="174" y="104"/>
                    </a:lnTo>
                    <a:lnTo>
                      <a:pt x="180" y="108"/>
                    </a:lnTo>
                    <a:lnTo>
                      <a:pt x="184" y="112"/>
                    </a:lnTo>
                    <a:lnTo>
                      <a:pt x="184" y="120"/>
                    </a:lnTo>
                    <a:lnTo>
                      <a:pt x="184" y="122"/>
                    </a:lnTo>
                    <a:lnTo>
                      <a:pt x="208" y="122"/>
                    </a:lnTo>
                    <a:lnTo>
                      <a:pt x="208" y="118"/>
                    </a:lnTo>
                    <a:lnTo>
                      <a:pt x="208" y="118"/>
                    </a:lnTo>
                    <a:lnTo>
                      <a:pt x="208" y="110"/>
                    </a:lnTo>
                    <a:lnTo>
                      <a:pt x="206" y="100"/>
                    </a:lnTo>
                    <a:lnTo>
                      <a:pt x="202" y="94"/>
                    </a:lnTo>
                    <a:lnTo>
                      <a:pt x="198" y="90"/>
                    </a:lnTo>
                    <a:lnTo>
                      <a:pt x="198" y="90"/>
                    </a:lnTo>
                    <a:lnTo>
                      <a:pt x="192" y="86"/>
                    </a:lnTo>
                    <a:lnTo>
                      <a:pt x="184" y="84"/>
                    </a:lnTo>
                    <a:lnTo>
                      <a:pt x="160" y="82"/>
                    </a:lnTo>
                    <a:lnTo>
                      <a:pt x="160" y="68"/>
                    </a:lnTo>
                    <a:lnTo>
                      <a:pt x="144" y="68"/>
                    </a:lnTo>
                    <a:lnTo>
                      <a:pt x="144" y="82"/>
                    </a:lnTo>
                    <a:lnTo>
                      <a:pt x="144" y="82"/>
                    </a:lnTo>
                    <a:lnTo>
                      <a:pt x="132" y="82"/>
                    </a:lnTo>
                    <a:lnTo>
                      <a:pt x="120" y="84"/>
                    </a:lnTo>
                    <a:lnTo>
                      <a:pt x="112" y="86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0" y="96"/>
                    </a:lnTo>
                    <a:lnTo>
                      <a:pt x="98" y="102"/>
                    </a:lnTo>
                    <a:lnTo>
                      <a:pt x="96" y="110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96" y="130"/>
                    </a:lnTo>
                    <a:lnTo>
                      <a:pt x="98" y="140"/>
                    </a:lnTo>
                    <a:lnTo>
                      <a:pt x="100" y="146"/>
                    </a:lnTo>
                    <a:lnTo>
                      <a:pt x="104" y="152"/>
                    </a:lnTo>
                    <a:lnTo>
                      <a:pt x="104" y="152"/>
                    </a:lnTo>
                    <a:lnTo>
                      <a:pt x="112" y="156"/>
                    </a:lnTo>
                    <a:lnTo>
                      <a:pt x="120" y="158"/>
                    </a:lnTo>
                    <a:lnTo>
                      <a:pt x="132" y="160"/>
                    </a:lnTo>
                    <a:lnTo>
                      <a:pt x="144" y="160"/>
                    </a:lnTo>
                    <a:lnTo>
                      <a:pt x="144" y="200"/>
                    </a:lnTo>
                    <a:lnTo>
                      <a:pt x="140" y="200"/>
                    </a:lnTo>
                    <a:lnTo>
                      <a:pt x="140" y="200"/>
                    </a:lnTo>
                    <a:lnTo>
                      <a:pt x="128" y="198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18" y="18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92" y="176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4" y="190"/>
                    </a:lnTo>
                    <a:lnTo>
                      <a:pt x="96" y="198"/>
                    </a:lnTo>
                    <a:lnTo>
                      <a:pt x="98" y="206"/>
                    </a:lnTo>
                    <a:lnTo>
                      <a:pt x="104" y="212"/>
                    </a:lnTo>
                    <a:lnTo>
                      <a:pt x="104" y="212"/>
                    </a:lnTo>
                    <a:lnTo>
                      <a:pt x="110" y="214"/>
                    </a:lnTo>
                    <a:lnTo>
                      <a:pt x="118" y="218"/>
                    </a:lnTo>
                    <a:lnTo>
                      <a:pt x="128" y="220"/>
                    </a:lnTo>
                    <a:lnTo>
                      <a:pt x="140" y="220"/>
                    </a:lnTo>
                    <a:lnTo>
                      <a:pt x="144" y="220"/>
                    </a:lnTo>
                    <a:lnTo>
                      <a:pt x="144" y="236"/>
                    </a:lnTo>
                    <a:lnTo>
                      <a:pt x="160" y="236"/>
                    </a:lnTo>
                    <a:lnTo>
                      <a:pt x="160" y="220"/>
                    </a:lnTo>
                    <a:lnTo>
                      <a:pt x="166" y="220"/>
                    </a:lnTo>
                    <a:lnTo>
                      <a:pt x="166" y="220"/>
                    </a:lnTo>
                    <a:lnTo>
                      <a:pt x="178" y="220"/>
                    </a:lnTo>
                    <a:lnTo>
                      <a:pt x="188" y="218"/>
                    </a:lnTo>
                    <a:lnTo>
                      <a:pt x="196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6" y="206"/>
                    </a:lnTo>
                    <a:lnTo>
                      <a:pt x="210" y="198"/>
                    </a:lnTo>
                    <a:lnTo>
                      <a:pt x="212" y="190"/>
                    </a:lnTo>
                    <a:lnTo>
                      <a:pt x="212" y="178"/>
                    </a:lnTo>
                    <a:lnTo>
                      <a:pt x="212" y="178"/>
                    </a:lnTo>
                    <a:lnTo>
                      <a:pt x="212" y="168"/>
                    </a:lnTo>
                    <a:lnTo>
                      <a:pt x="210" y="160"/>
                    </a:lnTo>
                    <a:lnTo>
                      <a:pt x="208" y="154"/>
                    </a:lnTo>
                    <a:lnTo>
                      <a:pt x="202" y="150"/>
                    </a:lnTo>
                    <a:lnTo>
                      <a:pt x="202" y="150"/>
                    </a:lnTo>
                    <a:lnTo>
                      <a:pt x="198" y="146"/>
                    </a:lnTo>
                    <a:lnTo>
                      <a:pt x="188" y="142"/>
                    </a:lnTo>
                    <a:lnTo>
                      <a:pt x="166" y="140"/>
                    </a:lnTo>
                    <a:lnTo>
                      <a:pt x="160" y="140"/>
                    </a:lnTo>
                    <a:lnTo>
                      <a:pt x="160" y="104"/>
                    </a:lnTo>
                    <a:lnTo>
                      <a:pt x="164" y="104"/>
                    </a:lnTo>
                    <a:lnTo>
                      <a:pt x="164" y="104"/>
                    </a:lnTo>
                    <a:close/>
                    <a:moveTo>
                      <a:pt x="144" y="138"/>
                    </a:moveTo>
                    <a:lnTo>
                      <a:pt x="144" y="138"/>
                    </a:lnTo>
                    <a:lnTo>
                      <a:pt x="140" y="138"/>
                    </a:lnTo>
                    <a:lnTo>
                      <a:pt x="140" y="138"/>
                    </a:lnTo>
                    <a:lnTo>
                      <a:pt x="132" y="138"/>
                    </a:lnTo>
                    <a:lnTo>
                      <a:pt x="124" y="134"/>
                    </a:lnTo>
                    <a:lnTo>
                      <a:pt x="120" y="128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24" y="108"/>
                    </a:lnTo>
                    <a:lnTo>
                      <a:pt x="132" y="104"/>
                    </a:lnTo>
                    <a:lnTo>
                      <a:pt x="140" y="104"/>
                    </a:lnTo>
                    <a:lnTo>
                      <a:pt x="144" y="104"/>
                    </a:lnTo>
                    <a:lnTo>
                      <a:pt x="144" y="138"/>
                    </a:lnTo>
                    <a:lnTo>
                      <a:pt x="144" y="138"/>
                    </a:lnTo>
                    <a:close/>
                    <a:moveTo>
                      <a:pt x="160" y="160"/>
                    </a:moveTo>
                    <a:lnTo>
                      <a:pt x="160" y="160"/>
                    </a:lnTo>
                    <a:lnTo>
                      <a:pt x="174" y="162"/>
                    </a:lnTo>
                    <a:lnTo>
                      <a:pt x="182" y="164"/>
                    </a:lnTo>
                    <a:lnTo>
                      <a:pt x="182" y="164"/>
                    </a:lnTo>
                    <a:lnTo>
                      <a:pt x="186" y="170"/>
                    </a:lnTo>
                    <a:lnTo>
                      <a:pt x="188" y="178"/>
                    </a:lnTo>
                    <a:lnTo>
                      <a:pt x="188" y="178"/>
                    </a:lnTo>
                    <a:lnTo>
                      <a:pt x="186" y="188"/>
                    </a:lnTo>
                    <a:lnTo>
                      <a:pt x="182" y="194"/>
                    </a:lnTo>
                    <a:lnTo>
                      <a:pt x="174" y="198"/>
                    </a:lnTo>
                    <a:lnTo>
                      <a:pt x="164" y="200"/>
                    </a:lnTo>
                    <a:lnTo>
                      <a:pt x="160" y="200"/>
                    </a:lnTo>
                    <a:lnTo>
                      <a:pt x="160" y="160"/>
                    </a:lnTo>
                    <a:lnTo>
                      <a:pt x="160" y="1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162" name="Retângulo 161">
              <a:extLst>
                <a:ext uri="{FF2B5EF4-FFF2-40B4-BE49-F238E27FC236}">
                  <a16:creationId xmlns:a16="http://schemas.microsoft.com/office/drawing/2014/main" id="{B22E5027-A5CF-CDA0-1DCA-497C04D88BA8}"/>
                </a:ext>
              </a:extLst>
            </p:cNvPr>
            <p:cNvSpPr/>
            <p:nvPr/>
          </p:nvSpPr>
          <p:spPr>
            <a:xfrm>
              <a:off x="1418644" y="3281345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até 01 hora</a:t>
              </a:r>
            </a:p>
          </p:txBody>
        </p:sp>
        <p:sp>
          <p:nvSpPr>
            <p:cNvPr id="163" name="Seta para a Direita Listrada 202">
              <a:extLst>
                <a:ext uri="{FF2B5EF4-FFF2-40B4-BE49-F238E27FC236}">
                  <a16:creationId xmlns:a16="http://schemas.microsoft.com/office/drawing/2014/main" id="{91F71AEC-6EF5-55CA-F35C-970625A5C8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0495" y="2438408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164" name="Agrupar 163">
              <a:extLst>
                <a:ext uri="{FF2B5EF4-FFF2-40B4-BE49-F238E27FC236}">
                  <a16:creationId xmlns:a16="http://schemas.microsoft.com/office/drawing/2014/main" id="{02BA4F18-316F-6F24-45A9-A22479B34289}"/>
                </a:ext>
              </a:extLst>
            </p:cNvPr>
            <p:cNvGrpSpPr/>
            <p:nvPr/>
          </p:nvGrpSpPr>
          <p:grpSpPr>
            <a:xfrm>
              <a:off x="2542033" y="1865479"/>
              <a:ext cx="863110" cy="1410063"/>
              <a:chOff x="520701" y="1219838"/>
              <a:chExt cx="1447800" cy="2350986"/>
            </a:xfrm>
          </p:grpSpPr>
          <p:sp>
            <p:nvSpPr>
              <p:cNvPr id="165" name="Retângulo 164">
                <a:extLst>
                  <a:ext uri="{FF2B5EF4-FFF2-40B4-BE49-F238E27FC236}">
                    <a16:creationId xmlns:a16="http://schemas.microsoft.com/office/drawing/2014/main" id="{8CF32836-713A-F982-6031-F72194763171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2126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COMPLEMENTO BPO PRÉ</a:t>
                </a:r>
              </a:p>
              <a:p>
                <a:pPr algn="ctr"/>
                <a:endParaRPr lang="pt-BR" sz="89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CNB/cliente envia PFI e DPS no portal da BPO ou cliente indexa no APP a PFI e DPS </a:t>
                </a:r>
              </a:p>
            </p:txBody>
          </p:sp>
          <p:sp>
            <p:nvSpPr>
              <p:cNvPr id="166" name="Retângulo 165">
                <a:extLst>
                  <a:ext uri="{FF2B5EF4-FFF2-40B4-BE49-F238E27FC236}">
                    <a16:creationId xmlns:a16="http://schemas.microsoft.com/office/drawing/2014/main" id="{143C618C-EE34-893E-F8E4-B45FEAB143C0}"/>
                  </a:ext>
                </a:extLst>
              </p:cNvPr>
              <p:cNvSpPr/>
              <p:nvPr/>
            </p:nvSpPr>
            <p:spPr>
              <a:xfrm>
                <a:off x="520701" y="1219838"/>
                <a:ext cx="1447798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BPO</a:t>
                </a:r>
              </a:p>
            </p:txBody>
          </p:sp>
        </p:grpSp>
        <p:sp>
          <p:nvSpPr>
            <p:cNvPr id="167" name="Retângulo 166">
              <a:extLst>
                <a:ext uri="{FF2B5EF4-FFF2-40B4-BE49-F238E27FC236}">
                  <a16:creationId xmlns:a16="http://schemas.microsoft.com/office/drawing/2014/main" id="{59A53D7D-447E-83A9-CCE5-A4FD0781CC41}"/>
                </a:ext>
              </a:extLst>
            </p:cNvPr>
            <p:cNvSpPr/>
            <p:nvPr/>
          </p:nvSpPr>
          <p:spPr>
            <a:xfrm>
              <a:off x="2542294" y="3275899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D+1</a:t>
              </a:r>
              <a:endParaRPr lang="pt-BR" sz="496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grpSp>
          <p:nvGrpSpPr>
            <p:cNvPr id="168" name="Grupo 11">
              <a:extLst>
                <a:ext uri="{FF2B5EF4-FFF2-40B4-BE49-F238E27FC236}">
                  <a16:creationId xmlns:a16="http://schemas.microsoft.com/office/drawing/2014/main" id="{19F1AA35-F5A3-CDAD-D47E-D8EC30594BF1}"/>
                </a:ext>
              </a:extLst>
            </p:cNvPr>
            <p:cNvGrpSpPr/>
            <p:nvPr/>
          </p:nvGrpSpPr>
          <p:grpSpPr>
            <a:xfrm>
              <a:off x="2804992" y="2067519"/>
              <a:ext cx="280018" cy="385584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69" name="Freeform 33">
                <a:extLst>
                  <a:ext uri="{FF2B5EF4-FFF2-40B4-BE49-F238E27FC236}">
                    <a16:creationId xmlns:a16="http://schemas.microsoft.com/office/drawing/2014/main" id="{85233494-DC73-354E-DBF7-8F19F339C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70" name="Freeform 34">
                <a:extLst>
                  <a:ext uri="{FF2B5EF4-FFF2-40B4-BE49-F238E27FC236}">
                    <a16:creationId xmlns:a16="http://schemas.microsoft.com/office/drawing/2014/main" id="{0BE9DA78-CB01-4EF7-8BAD-ED8BE136C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71" name="Freeform 35">
                <a:extLst>
                  <a:ext uri="{FF2B5EF4-FFF2-40B4-BE49-F238E27FC236}">
                    <a16:creationId xmlns:a16="http://schemas.microsoft.com/office/drawing/2014/main" id="{87C566DF-9A32-627A-F9CB-279FF1897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72" name="Freeform 36">
                <a:extLst>
                  <a:ext uri="{FF2B5EF4-FFF2-40B4-BE49-F238E27FC236}">
                    <a16:creationId xmlns:a16="http://schemas.microsoft.com/office/drawing/2014/main" id="{CCA7EA27-9D77-AFA3-00D1-A01533C2E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73" name="Freeform 37">
                <a:extLst>
                  <a:ext uri="{FF2B5EF4-FFF2-40B4-BE49-F238E27FC236}">
                    <a16:creationId xmlns:a16="http://schemas.microsoft.com/office/drawing/2014/main" id="{FB2C55F9-A01D-C4B9-8D09-5E6FD2E55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74" name="Freeform 38">
                <a:extLst>
                  <a:ext uri="{FF2B5EF4-FFF2-40B4-BE49-F238E27FC236}">
                    <a16:creationId xmlns:a16="http://schemas.microsoft.com/office/drawing/2014/main" id="{DC66787D-6CDD-B3DC-1C77-221773368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175" name="Seta para a Direita Listrada 214">
              <a:extLst>
                <a:ext uri="{FF2B5EF4-FFF2-40B4-BE49-F238E27FC236}">
                  <a16:creationId xmlns:a16="http://schemas.microsoft.com/office/drawing/2014/main" id="{45AE5AF9-D7CF-C762-45A4-89CD5DDDB7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2556" y="2422142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176" name="Agrupar 175">
              <a:extLst>
                <a:ext uri="{FF2B5EF4-FFF2-40B4-BE49-F238E27FC236}">
                  <a16:creationId xmlns:a16="http://schemas.microsoft.com/office/drawing/2014/main" id="{3F6045D3-FB53-1061-A622-ACF846FC328B}"/>
                </a:ext>
              </a:extLst>
            </p:cNvPr>
            <p:cNvGrpSpPr/>
            <p:nvPr/>
          </p:nvGrpSpPr>
          <p:grpSpPr>
            <a:xfrm>
              <a:off x="3691141" y="1867243"/>
              <a:ext cx="863110" cy="1410063"/>
              <a:chOff x="520701" y="1219838"/>
              <a:chExt cx="1447800" cy="2350986"/>
            </a:xfrm>
          </p:grpSpPr>
          <p:sp>
            <p:nvSpPr>
              <p:cNvPr id="177" name="Retângulo 176">
                <a:extLst>
                  <a:ext uri="{FF2B5EF4-FFF2-40B4-BE49-F238E27FC236}">
                    <a16:creationId xmlns:a16="http://schemas.microsoft.com/office/drawing/2014/main" id="{CC77DF6B-BDC6-0307-6DCB-7A8DA145A850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2126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COMPLEMENTO BPO PRÉ</a:t>
                </a:r>
              </a:p>
              <a:p>
                <a:pPr algn="ctr"/>
                <a:endPara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AGÊNCIA: Atualiza o cadastro do cliente  </a:t>
                </a: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BPO: Análise da PFI e DPS e avança proposta ao crédito</a:t>
                </a:r>
              </a:p>
              <a:p>
                <a:pPr algn="ctr"/>
                <a:endParaRPr lang="pt-BR" sz="59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</p:txBody>
          </p:sp>
          <p:sp>
            <p:nvSpPr>
              <p:cNvPr id="178" name="Retângulo 177">
                <a:extLst>
                  <a:ext uri="{FF2B5EF4-FFF2-40B4-BE49-F238E27FC236}">
                    <a16:creationId xmlns:a16="http://schemas.microsoft.com/office/drawing/2014/main" id="{32A77557-1EDE-01F7-D623-B2F880C18F42}"/>
                  </a:ext>
                </a:extLst>
              </p:cNvPr>
              <p:cNvSpPr/>
              <p:nvPr/>
            </p:nvSpPr>
            <p:spPr>
              <a:xfrm>
                <a:off x="520701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Agência/BPO</a:t>
                </a:r>
              </a:p>
            </p:txBody>
          </p:sp>
        </p:grpSp>
        <p:sp>
          <p:nvSpPr>
            <p:cNvPr id="179" name="Retângulo 178">
              <a:extLst>
                <a:ext uri="{FF2B5EF4-FFF2-40B4-BE49-F238E27FC236}">
                  <a16:creationId xmlns:a16="http://schemas.microsoft.com/office/drawing/2014/main" id="{DEC46687-5078-9C29-527C-8D633F1AFD66}"/>
                </a:ext>
              </a:extLst>
            </p:cNvPr>
            <p:cNvSpPr/>
            <p:nvPr/>
          </p:nvSpPr>
          <p:spPr>
            <a:xfrm>
              <a:off x="3691401" y="3277662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D+1</a:t>
              </a:r>
              <a:endParaRPr lang="pt-BR" sz="496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grpSp>
          <p:nvGrpSpPr>
            <p:cNvPr id="180" name="Grupo 11">
              <a:extLst>
                <a:ext uri="{FF2B5EF4-FFF2-40B4-BE49-F238E27FC236}">
                  <a16:creationId xmlns:a16="http://schemas.microsoft.com/office/drawing/2014/main" id="{05274E48-9DBF-853A-083E-E60110CB608F}"/>
                </a:ext>
              </a:extLst>
            </p:cNvPr>
            <p:cNvGrpSpPr/>
            <p:nvPr/>
          </p:nvGrpSpPr>
          <p:grpSpPr>
            <a:xfrm>
              <a:off x="3954101" y="2069282"/>
              <a:ext cx="280018" cy="385584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81" name="Freeform 33">
                <a:extLst>
                  <a:ext uri="{FF2B5EF4-FFF2-40B4-BE49-F238E27FC236}">
                    <a16:creationId xmlns:a16="http://schemas.microsoft.com/office/drawing/2014/main" id="{F87595A3-5981-24DB-52A2-F5FDFE93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82" name="Freeform 34">
                <a:extLst>
                  <a:ext uri="{FF2B5EF4-FFF2-40B4-BE49-F238E27FC236}">
                    <a16:creationId xmlns:a16="http://schemas.microsoft.com/office/drawing/2014/main" id="{C7711649-2B01-6F3A-C1BB-45CCEE804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83" name="Freeform 35">
                <a:extLst>
                  <a:ext uri="{FF2B5EF4-FFF2-40B4-BE49-F238E27FC236}">
                    <a16:creationId xmlns:a16="http://schemas.microsoft.com/office/drawing/2014/main" id="{30818360-A69C-C27B-38C8-0F92242FA9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84" name="Freeform 36">
                <a:extLst>
                  <a:ext uri="{FF2B5EF4-FFF2-40B4-BE49-F238E27FC236}">
                    <a16:creationId xmlns:a16="http://schemas.microsoft.com/office/drawing/2014/main" id="{7CC18A23-BB9A-BC19-715A-A5B20C1DC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85" name="Freeform 37">
                <a:extLst>
                  <a:ext uri="{FF2B5EF4-FFF2-40B4-BE49-F238E27FC236}">
                    <a16:creationId xmlns:a16="http://schemas.microsoft.com/office/drawing/2014/main" id="{64E96772-F60E-0FEC-5105-DD538DB19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86" name="Freeform 38">
                <a:extLst>
                  <a:ext uri="{FF2B5EF4-FFF2-40B4-BE49-F238E27FC236}">
                    <a16:creationId xmlns:a16="http://schemas.microsoft.com/office/drawing/2014/main" id="{B6E21274-D29E-42F5-CD53-20DC84B5AE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187" name="Seta para a Direita Listrada 246">
              <a:extLst>
                <a:ext uri="{FF2B5EF4-FFF2-40B4-BE49-F238E27FC236}">
                  <a16:creationId xmlns:a16="http://schemas.microsoft.com/office/drawing/2014/main" id="{69A71585-23AB-8565-F974-1D2B67FEC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666" y="2423906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188" name="Agrupar 187">
              <a:extLst>
                <a:ext uri="{FF2B5EF4-FFF2-40B4-BE49-F238E27FC236}">
                  <a16:creationId xmlns:a16="http://schemas.microsoft.com/office/drawing/2014/main" id="{2E6C765A-BE51-958B-461B-51F3F8AECF86}"/>
                </a:ext>
              </a:extLst>
            </p:cNvPr>
            <p:cNvGrpSpPr/>
            <p:nvPr/>
          </p:nvGrpSpPr>
          <p:grpSpPr>
            <a:xfrm>
              <a:off x="4771564" y="1865479"/>
              <a:ext cx="863110" cy="1410063"/>
              <a:chOff x="520701" y="1219838"/>
              <a:chExt cx="1447800" cy="2350986"/>
            </a:xfrm>
          </p:grpSpPr>
          <p:sp>
            <p:nvSpPr>
              <p:cNvPr id="189" name="Retângulo 188">
                <a:extLst>
                  <a:ext uri="{FF2B5EF4-FFF2-40B4-BE49-F238E27FC236}">
                    <a16:creationId xmlns:a16="http://schemas.microsoft.com/office/drawing/2014/main" id="{C6579EF1-57B6-6B9B-F582-95A27A2A1E36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2126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ANÁLISE DE CRÉDITO</a:t>
                </a:r>
              </a:p>
              <a:p>
                <a:pPr algn="ctr"/>
                <a:endParaRPr lang="pt-BR" sz="8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Análise do risco pelo Depto. de Crédito</a:t>
                </a:r>
              </a:p>
            </p:txBody>
          </p:sp>
          <p:sp>
            <p:nvSpPr>
              <p:cNvPr id="190" name="Retângulo 189">
                <a:extLst>
                  <a:ext uri="{FF2B5EF4-FFF2-40B4-BE49-F238E27FC236}">
                    <a16:creationId xmlns:a16="http://schemas.microsoft.com/office/drawing/2014/main" id="{F172F087-F4AD-97A2-229F-4E4972BE8BFC}"/>
                  </a:ext>
                </a:extLst>
              </p:cNvPr>
              <p:cNvSpPr/>
              <p:nvPr/>
            </p:nvSpPr>
            <p:spPr>
              <a:xfrm>
                <a:off x="520701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Crédito</a:t>
                </a:r>
              </a:p>
            </p:txBody>
          </p:sp>
        </p:grpSp>
        <p:sp>
          <p:nvSpPr>
            <p:cNvPr id="191" name="Retângulo 190">
              <a:extLst>
                <a:ext uri="{FF2B5EF4-FFF2-40B4-BE49-F238E27FC236}">
                  <a16:creationId xmlns:a16="http://schemas.microsoft.com/office/drawing/2014/main" id="{46AF5710-E56A-5B89-F831-C6007B869A96}"/>
                </a:ext>
              </a:extLst>
            </p:cNvPr>
            <p:cNvSpPr/>
            <p:nvPr/>
          </p:nvSpPr>
          <p:spPr>
            <a:xfrm>
              <a:off x="4771826" y="3275899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*SLA: até  05 d.u</a:t>
              </a:r>
            </a:p>
          </p:txBody>
        </p:sp>
        <p:sp>
          <p:nvSpPr>
            <p:cNvPr id="192" name="Seta para a Direita Listrada 254">
              <a:extLst>
                <a:ext uri="{FF2B5EF4-FFF2-40B4-BE49-F238E27FC236}">
                  <a16:creationId xmlns:a16="http://schemas.microsoft.com/office/drawing/2014/main" id="{87ABCB4C-24BC-78D1-2677-084FA6C3DD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1616" y="2423906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193" name="Grupo 11">
              <a:extLst>
                <a:ext uri="{FF2B5EF4-FFF2-40B4-BE49-F238E27FC236}">
                  <a16:creationId xmlns:a16="http://schemas.microsoft.com/office/drawing/2014/main" id="{D2B098EE-8BFD-0F81-66AE-E82955075A51}"/>
                </a:ext>
              </a:extLst>
            </p:cNvPr>
            <p:cNvGrpSpPr/>
            <p:nvPr/>
          </p:nvGrpSpPr>
          <p:grpSpPr>
            <a:xfrm>
              <a:off x="6162823" y="2086153"/>
              <a:ext cx="280018" cy="385584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94" name="Freeform 33">
                <a:extLst>
                  <a:ext uri="{FF2B5EF4-FFF2-40B4-BE49-F238E27FC236}">
                    <a16:creationId xmlns:a16="http://schemas.microsoft.com/office/drawing/2014/main" id="{66AD4FC0-067A-D9A9-77CB-6EA2B0CDB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95" name="Freeform 34">
                <a:extLst>
                  <a:ext uri="{FF2B5EF4-FFF2-40B4-BE49-F238E27FC236}">
                    <a16:creationId xmlns:a16="http://schemas.microsoft.com/office/drawing/2014/main" id="{16D0FBC1-1845-AF37-99A5-A5C4F3A0A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96" name="Freeform 35">
                <a:extLst>
                  <a:ext uri="{FF2B5EF4-FFF2-40B4-BE49-F238E27FC236}">
                    <a16:creationId xmlns:a16="http://schemas.microsoft.com/office/drawing/2014/main" id="{3B159B49-0534-04FB-4F99-3D36786236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97" name="Freeform 36">
                <a:extLst>
                  <a:ext uri="{FF2B5EF4-FFF2-40B4-BE49-F238E27FC236}">
                    <a16:creationId xmlns:a16="http://schemas.microsoft.com/office/drawing/2014/main" id="{DF5B4666-36A4-EDA4-E26E-62CB2D687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98" name="Freeform 37">
                <a:extLst>
                  <a:ext uri="{FF2B5EF4-FFF2-40B4-BE49-F238E27FC236}">
                    <a16:creationId xmlns:a16="http://schemas.microsoft.com/office/drawing/2014/main" id="{D3601B08-C7BB-967F-6388-ABCD67A8A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99" name="Freeform 38">
                <a:extLst>
                  <a:ext uri="{FF2B5EF4-FFF2-40B4-BE49-F238E27FC236}">
                    <a16:creationId xmlns:a16="http://schemas.microsoft.com/office/drawing/2014/main" id="{4D44AB76-4951-2CD1-14D0-EB45E98D67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200" name="Seta para a Direita Listrada 262">
              <a:extLst>
                <a:ext uri="{FF2B5EF4-FFF2-40B4-BE49-F238E27FC236}">
                  <a16:creationId xmlns:a16="http://schemas.microsoft.com/office/drawing/2014/main" id="{C14DDA50-2495-628A-C5C9-B06FEE1F4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3390" y="2445951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201" name="Retângulo 200">
              <a:extLst>
                <a:ext uri="{FF2B5EF4-FFF2-40B4-BE49-F238E27FC236}">
                  <a16:creationId xmlns:a16="http://schemas.microsoft.com/office/drawing/2014/main" id="{B41A7247-A629-3898-2E1B-13C43D6FD487}"/>
                </a:ext>
              </a:extLst>
            </p:cNvPr>
            <p:cNvSpPr/>
            <p:nvPr/>
          </p:nvSpPr>
          <p:spPr>
            <a:xfrm>
              <a:off x="9122679" y="3312546"/>
              <a:ext cx="863110" cy="1343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D+3</a:t>
              </a:r>
              <a:endParaRPr lang="pt-BR" sz="397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202" name="Freeform 13">
              <a:extLst>
                <a:ext uri="{FF2B5EF4-FFF2-40B4-BE49-F238E27FC236}">
                  <a16:creationId xmlns:a16="http://schemas.microsoft.com/office/drawing/2014/main" id="{E93F9E9A-5C72-B114-A09B-7A07D296F1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042661" y="2128579"/>
              <a:ext cx="332799" cy="299367"/>
            </a:xfrm>
            <a:custGeom>
              <a:avLst/>
              <a:gdLst>
                <a:gd name="T0" fmla="*/ 326 w 340"/>
                <a:gd name="T1" fmla="*/ 214 h 304"/>
                <a:gd name="T2" fmla="*/ 254 w 340"/>
                <a:gd name="T3" fmla="*/ 288 h 304"/>
                <a:gd name="T4" fmla="*/ 300 w 340"/>
                <a:gd name="T5" fmla="*/ 230 h 304"/>
                <a:gd name="T6" fmla="*/ 318 w 340"/>
                <a:gd name="T7" fmla="*/ 152 h 304"/>
                <a:gd name="T8" fmla="*/ 292 w 340"/>
                <a:gd name="T9" fmla="*/ 58 h 304"/>
                <a:gd name="T10" fmla="*/ 272 w 340"/>
                <a:gd name="T11" fmla="*/ 26 h 304"/>
                <a:gd name="T12" fmla="*/ 334 w 340"/>
                <a:gd name="T13" fmla="*/ 110 h 304"/>
                <a:gd name="T14" fmla="*/ 304 w 340"/>
                <a:gd name="T15" fmla="*/ 152 h 304"/>
                <a:gd name="T16" fmla="*/ 286 w 340"/>
                <a:gd name="T17" fmla="*/ 80 h 304"/>
                <a:gd name="T18" fmla="*/ 238 w 340"/>
                <a:gd name="T19" fmla="*/ 26 h 304"/>
                <a:gd name="T20" fmla="*/ 168 w 340"/>
                <a:gd name="T21" fmla="*/ 0 h 304"/>
                <a:gd name="T22" fmla="*/ 108 w 340"/>
                <a:gd name="T23" fmla="*/ 6 h 304"/>
                <a:gd name="T24" fmla="*/ 46 w 340"/>
                <a:gd name="T25" fmla="*/ 44 h 304"/>
                <a:gd name="T26" fmla="*/ 8 w 340"/>
                <a:gd name="T27" fmla="*/ 106 h 304"/>
                <a:gd name="T28" fmla="*/ 2 w 340"/>
                <a:gd name="T29" fmla="*/ 168 h 304"/>
                <a:gd name="T30" fmla="*/ 26 w 340"/>
                <a:gd name="T31" fmla="*/ 236 h 304"/>
                <a:gd name="T32" fmla="*/ 80 w 340"/>
                <a:gd name="T33" fmla="*/ 286 h 304"/>
                <a:gd name="T34" fmla="*/ 152 w 340"/>
                <a:gd name="T35" fmla="*/ 304 h 304"/>
                <a:gd name="T36" fmla="*/ 212 w 340"/>
                <a:gd name="T37" fmla="*/ 292 h 304"/>
                <a:gd name="T38" fmla="*/ 270 w 340"/>
                <a:gd name="T39" fmla="*/ 248 h 304"/>
                <a:gd name="T40" fmla="*/ 302 w 340"/>
                <a:gd name="T41" fmla="*/ 182 h 304"/>
                <a:gd name="T42" fmla="*/ 264 w 340"/>
                <a:gd name="T43" fmla="*/ 152 h 304"/>
                <a:gd name="T44" fmla="*/ 216 w 340"/>
                <a:gd name="T45" fmla="*/ 244 h 304"/>
                <a:gd name="T46" fmla="*/ 130 w 340"/>
                <a:gd name="T47" fmla="*/ 262 h 304"/>
                <a:gd name="T48" fmla="*/ 50 w 340"/>
                <a:gd name="T49" fmla="*/ 196 h 304"/>
                <a:gd name="T50" fmla="*/ 50 w 340"/>
                <a:gd name="T51" fmla="*/ 108 h 304"/>
                <a:gd name="T52" fmla="*/ 130 w 340"/>
                <a:gd name="T53" fmla="*/ 42 h 304"/>
                <a:gd name="T54" fmla="*/ 216 w 340"/>
                <a:gd name="T55" fmla="*/ 60 h 304"/>
                <a:gd name="T56" fmla="*/ 264 w 340"/>
                <a:gd name="T57" fmla="*/ 152 h 304"/>
                <a:gd name="T58" fmla="*/ 180 w 340"/>
                <a:gd name="T59" fmla="*/ 108 h 304"/>
                <a:gd name="T60" fmla="*/ 208 w 340"/>
                <a:gd name="T61" fmla="*/ 118 h 304"/>
                <a:gd name="T62" fmla="*/ 198 w 340"/>
                <a:gd name="T63" fmla="*/ 90 h 304"/>
                <a:gd name="T64" fmla="*/ 160 w 340"/>
                <a:gd name="T65" fmla="*/ 68 h 304"/>
                <a:gd name="T66" fmla="*/ 120 w 340"/>
                <a:gd name="T67" fmla="*/ 84 h 304"/>
                <a:gd name="T68" fmla="*/ 98 w 340"/>
                <a:gd name="T69" fmla="*/ 102 h 304"/>
                <a:gd name="T70" fmla="*/ 98 w 340"/>
                <a:gd name="T71" fmla="*/ 140 h 304"/>
                <a:gd name="T72" fmla="*/ 120 w 340"/>
                <a:gd name="T73" fmla="*/ 158 h 304"/>
                <a:gd name="T74" fmla="*/ 140 w 340"/>
                <a:gd name="T75" fmla="*/ 200 h 304"/>
                <a:gd name="T76" fmla="*/ 118 w 340"/>
                <a:gd name="T77" fmla="*/ 178 h 304"/>
                <a:gd name="T78" fmla="*/ 94 w 340"/>
                <a:gd name="T79" fmla="*/ 190 h 304"/>
                <a:gd name="T80" fmla="*/ 110 w 340"/>
                <a:gd name="T81" fmla="*/ 214 h 304"/>
                <a:gd name="T82" fmla="*/ 144 w 340"/>
                <a:gd name="T83" fmla="*/ 236 h 304"/>
                <a:gd name="T84" fmla="*/ 178 w 340"/>
                <a:gd name="T85" fmla="*/ 220 h 304"/>
                <a:gd name="T86" fmla="*/ 206 w 340"/>
                <a:gd name="T87" fmla="*/ 206 h 304"/>
                <a:gd name="T88" fmla="*/ 212 w 340"/>
                <a:gd name="T89" fmla="*/ 168 h 304"/>
                <a:gd name="T90" fmla="*/ 198 w 340"/>
                <a:gd name="T91" fmla="*/ 146 h 304"/>
                <a:gd name="T92" fmla="*/ 164 w 340"/>
                <a:gd name="T93" fmla="*/ 104 h 304"/>
                <a:gd name="T94" fmla="*/ 140 w 340"/>
                <a:gd name="T95" fmla="*/ 138 h 304"/>
                <a:gd name="T96" fmla="*/ 120 w 340"/>
                <a:gd name="T97" fmla="*/ 120 h 304"/>
                <a:gd name="T98" fmla="*/ 144 w 340"/>
                <a:gd name="T99" fmla="*/ 104 h 304"/>
                <a:gd name="T100" fmla="*/ 174 w 340"/>
                <a:gd name="T101" fmla="*/ 162 h 304"/>
                <a:gd name="T102" fmla="*/ 188 w 340"/>
                <a:gd name="T103" fmla="*/ 178 h 304"/>
                <a:gd name="T104" fmla="*/ 160 w 340"/>
                <a:gd name="T105" fmla="*/ 20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0" h="304">
                  <a:moveTo>
                    <a:pt x="340" y="152"/>
                  </a:moveTo>
                  <a:lnTo>
                    <a:pt x="340" y="152"/>
                  </a:lnTo>
                  <a:lnTo>
                    <a:pt x="338" y="174"/>
                  </a:lnTo>
                  <a:lnTo>
                    <a:pt x="334" y="194"/>
                  </a:lnTo>
                  <a:lnTo>
                    <a:pt x="326" y="214"/>
                  </a:lnTo>
                  <a:lnTo>
                    <a:pt x="316" y="232"/>
                  </a:lnTo>
                  <a:lnTo>
                    <a:pt x="304" y="250"/>
                  </a:lnTo>
                  <a:lnTo>
                    <a:pt x="290" y="264"/>
                  </a:lnTo>
                  <a:lnTo>
                    <a:pt x="272" y="278"/>
                  </a:lnTo>
                  <a:lnTo>
                    <a:pt x="254" y="288"/>
                  </a:lnTo>
                  <a:lnTo>
                    <a:pt x="254" y="288"/>
                  </a:lnTo>
                  <a:lnTo>
                    <a:pt x="268" y="276"/>
                  </a:lnTo>
                  <a:lnTo>
                    <a:pt x="280" y="262"/>
                  </a:lnTo>
                  <a:lnTo>
                    <a:pt x="292" y="246"/>
                  </a:lnTo>
                  <a:lnTo>
                    <a:pt x="300" y="230"/>
                  </a:lnTo>
                  <a:lnTo>
                    <a:pt x="308" y="212"/>
                  </a:lnTo>
                  <a:lnTo>
                    <a:pt x="314" y="192"/>
                  </a:lnTo>
                  <a:lnTo>
                    <a:pt x="316" y="17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6" y="132"/>
                  </a:lnTo>
                  <a:lnTo>
                    <a:pt x="314" y="112"/>
                  </a:lnTo>
                  <a:lnTo>
                    <a:pt x="308" y="92"/>
                  </a:lnTo>
                  <a:lnTo>
                    <a:pt x="300" y="74"/>
                  </a:lnTo>
                  <a:lnTo>
                    <a:pt x="292" y="58"/>
                  </a:lnTo>
                  <a:lnTo>
                    <a:pt x="280" y="42"/>
                  </a:lnTo>
                  <a:lnTo>
                    <a:pt x="268" y="28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72" y="26"/>
                  </a:lnTo>
                  <a:lnTo>
                    <a:pt x="290" y="40"/>
                  </a:lnTo>
                  <a:lnTo>
                    <a:pt x="304" y="54"/>
                  </a:lnTo>
                  <a:lnTo>
                    <a:pt x="316" y="72"/>
                  </a:lnTo>
                  <a:lnTo>
                    <a:pt x="326" y="90"/>
                  </a:lnTo>
                  <a:lnTo>
                    <a:pt x="334" y="110"/>
                  </a:lnTo>
                  <a:lnTo>
                    <a:pt x="338" y="130"/>
                  </a:lnTo>
                  <a:lnTo>
                    <a:pt x="340" y="152"/>
                  </a:lnTo>
                  <a:lnTo>
                    <a:pt x="340" y="152"/>
                  </a:lnTo>
                  <a:close/>
                  <a:moveTo>
                    <a:pt x="304" y="152"/>
                  </a:moveTo>
                  <a:lnTo>
                    <a:pt x="304" y="152"/>
                  </a:lnTo>
                  <a:lnTo>
                    <a:pt x="304" y="136"/>
                  </a:lnTo>
                  <a:lnTo>
                    <a:pt x="302" y="122"/>
                  </a:lnTo>
                  <a:lnTo>
                    <a:pt x="298" y="106"/>
                  </a:lnTo>
                  <a:lnTo>
                    <a:pt x="292" y="92"/>
                  </a:lnTo>
                  <a:lnTo>
                    <a:pt x="286" y="80"/>
                  </a:lnTo>
                  <a:lnTo>
                    <a:pt x="278" y="68"/>
                  </a:lnTo>
                  <a:lnTo>
                    <a:pt x="270" y="56"/>
                  </a:lnTo>
                  <a:lnTo>
                    <a:pt x="260" y="44"/>
                  </a:lnTo>
                  <a:lnTo>
                    <a:pt x="250" y="34"/>
                  </a:lnTo>
                  <a:lnTo>
                    <a:pt x="238" y="26"/>
                  </a:lnTo>
                  <a:lnTo>
                    <a:pt x="226" y="18"/>
                  </a:lnTo>
                  <a:lnTo>
                    <a:pt x="212" y="12"/>
                  </a:lnTo>
                  <a:lnTo>
                    <a:pt x="198" y="6"/>
                  </a:lnTo>
                  <a:lnTo>
                    <a:pt x="184" y="4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8" y="0"/>
                  </a:lnTo>
                  <a:lnTo>
                    <a:pt x="122" y="4"/>
                  </a:lnTo>
                  <a:lnTo>
                    <a:pt x="108" y="6"/>
                  </a:lnTo>
                  <a:lnTo>
                    <a:pt x="94" y="12"/>
                  </a:lnTo>
                  <a:lnTo>
                    <a:pt x="80" y="18"/>
                  </a:lnTo>
                  <a:lnTo>
                    <a:pt x="68" y="26"/>
                  </a:lnTo>
                  <a:lnTo>
                    <a:pt x="56" y="34"/>
                  </a:lnTo>
                  <a:lnTo>
                    <a:pt x="46" y="44"/>
                  </a:lnTo>
                  <a:lnTo>
                    <a:pt x="36" y="56"/>
                  </a:lnTo>
                  <a:lnTo>
                    <a:pt x="26" y="68"/>
                  </a:lnTo>
                  <a:lnTo>
                    <a:pt x="20" y="80"/>
                  </a:lnTo>
                  <a:lnTo>
                    <a:pt x="12" y="92"/>
                  </a:lnTo>
                  <a:lnTo>
                    <a:pt x="8" y="106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68"/>
                  </a:lnTo>
                  <a:lnTo>
                    <a:pt x="4" y="182"/>
                  </a:lnTo>
                  <a:lnTo>
                    <a:pt x="8" y="198"/>
                  </a:lnTo>
                  <a:lnTo>
                    <a:pt x="12" y="212"/>
                  </a:lnTo>
                  <a:lnTo>
                    <a:pt x="20" y="224"/>
                  </a:lnTo>
                  <a:lnTo>
                    <a:pt x="26" y="236"/>
                  </a:lnTo>
                  <a:lnTo>
                    <a:pt x="36" y="248"/>
                  </a:lnTo>
                  <a:lnTo>
                    <a:pt x="46" y="260"/>
                  </a:lnTo>
                  <a:lnTo>
                    <a:pt x="56" y="270"/>
                  </a:lnTo>
                  <a:lnTo>
                    <a:pt x="68" y="278"/>
                  </a:lnTo>
                  <a:lnTo>
                    <a:pt x="80" y="286"/>
                  </a:lnTo>
                  <a:lnTo>
                    <a:pt x="94" y="292"/>
                  </a:lnTo>
                  <a:lnTo>
                    <a:pt x="108" y="298"/>
                  </a:lnTo>
                  <a:lnTo>
                    <a:pt x="122" y="300"/>
                  </a:lnTo>
                  <a:lnTo>
                    <a:pt x="138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168" y="304"/>
                  </a:lnTo>
                  <a:lnTo>
                    <a:pt x="184" y="300"/>
                  </a:lnTo>
                  <a:lnTo>
                    <a:pt x="198" y="298"/>
                  </a:lnTo>
                  <a:lnTo>
                    <a:pt x="212" y="292"/>
                  </a:lnTo>
                  <a:lnTo>
                    <a:pt x="226" y="286"/>
                  </a:lnTo>
                  <a:lnTo>
                    <a:pt x="238" y="278"/>
                  </a:lnTo>
                  <a:lnTo>
                    <a:pt x="250" y="270"/>
                  </a:lnTo>
                  <a:lnTo>
                    <a:pt x="260" y="260"/>
                  </a:lnTo>
                  <a:lnTo>
                    <a:pt x="270" y="248"/>
                  </a:lnTo>
                  <a:lnTo>
                    <a:pt x="278" y="236"/>
                  </a:lnTo>
                  <a:lnTo>
                    <a:pt x="286" y="224"/>
                  </a:lnTo>
                  <a:lnTo>
                    <a:pt x="292" y="212"/>
                  </a:lnTo>
                  <a:lnTo>
                    <a:pt x="298" y="198"/>
                  </a:lnTo>
                  <a:lnTo>
                    <a:pt x="302" y="182"/>
                  </a:lnTo>
                  <a:lnTo>
                    <a:pt x="304" y="168"/>
                  </a:lnTo>
                  <a:lnTo>
                    <a:pt x="304" y="152"/>
                  </a:lnTo>
                  <a:lnTo>
                    <a:pt x="304" y="152"/>
                  </a:lnTo>
                  <a:close/>
                  <a:moveTo>
                    <a:pt x="264" y="152"/>
                  </a:moveTo>
                  <a:lnTo>
                    <a:pt x="264" y="152"/>
                  </a:lnTo>
                  <a:lnTo>
                    <a:pt x="262" y="174"/>
                  </a:lnTo>
                  <a:lnTo>
                    <a:pt x="256" y="196"/>
                  </a:lnTo>
                  <a:lnTo>
                    <a:pt x="246" y="214"/>
                  </a:lnTo>
                  <a:lnTo>
                    <a:pt x="232" y="232"/>
                  </a:lnTo>
                  <a:lnTo>
                    <a:pt x="216" y="244"/>
                  </a:lnTo>
                  <a:lnTo>
                    <a:pt x="196" y="256"/>
                  </a:lnTo>
                  <a:lnTo>
                    <a:pt x="176" y="262"/>
                  </a:lnTo>
                  <a:lnTo>
                    <a:pt x="152" y="264"/>
                  </a:lnTo>
                  <a:lnTo>
                    <a:pt x="152" y="264"/>
                  </a:lnTo>
                  <a:lnTo>
                    <a:pt x="130" y="262"/>
                  </a:lnTo>
                  <a:lnTo>
                    <a:pt x="110" y="256"/>
                  </a:lnTo>
                  <a:lnTo>
                    <a:pt x="90" y="244"/>
                  </a:lnTo>
                  <a:lnTo>
                    <a:pt x="74" y="232"/>
                  </a:lnTo>
                  <a:lnTo>
                    <a:pt x="60" y="214"/>
                  </a:lnTo>
                  <a:lnTo>
                    <a:pt x="50" y="196"/>
                  </a:lnTo>
                  <a:lnTo>
                    <a:pt x="42" y="17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2" y="130"/>
                  </a:lnTo>
                  <a:lnTo>
                    <a:pt x="50" y="108"/>
                  </a:lnTo>
                  <a:lnTo>
                    <a:pt x="60" y="90"/>
                  </a:lnTo>
                  <a:lnTo>
                    <a:pt x="74" y="72"/>
                  </a:lnTo>
                  <a:lnTo>
                    <a:pt x="90" y="60"/>
                  </a:lnTo>
                  <a:lnTo>
                    <a:pt x="110" y="48"/>
                  </a:lnTo>
                  <a:lnTo>
                    <a:pt x="130" y="42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76" y="42"/>
                  </a:lnTo>
                  <a:lnTo>
                    <a:pt x="196" y="48"/>
                  </a:lnTo>
                  <a:lnTo>
                    <a:pt x="216" y="60"/>
                  </a:lnTo>
                  <a:lnTo>
                    <a:pt x="232" y="72"/>
                  </a:lnTo>
                  <a:lnTo>
                    <a:pt x="246" y="90"/>
                  </a:lnTo>
                  <a:lnTo>
                    <a:pt x="256" y="108"/>
                  </a:lnTo>
                  <a:lnTo>
                    <a:pt x="262" y="130"/>
                  </a:lnTo>
                  <a:lnTo>
                    <a:pt x="264" y="152"/>
                  </a:lnTo>
                  <a:lnTo>
                    <a:pt x="264" y="152"/>
                  </a:lnTo>
                  <a:close/>
                  <a:moveTo>
                    <a:pt x="164" y="104"/>
                  </a:moveTo>
                  <a:lnTo>
                    <a:pt x="164" y="104"/>
                  </a:lnTo>
                  <a:lnTo>
                    <a:pt x="174" y="104"/>
                  </a:lnTo>
                  <a:lnTo>
                    <a:pt x="180" y="108"/>
                  </a:lnTo>
                  <a:lnTo>
                    <a:pt x="184" y="112"/>
                  </a:lnTo>
                  <a:lnTo>
                    <a:pt x="184" y="120"/>
                  </a:lnTo>
                  <a:lnTo>
                    <a:pt x="184" y="122"/>
                  </a:lnTo>
                  <a:lnTo>
                    <a:pt x="208" y="122"/>
                  </a:lnTo>
                  <a:lnTo>
                    <a:pt x="208" y="118"/>
                  </a:lnTo>
                  <a:lnTo>
                    <a:pt x="208" y="118"/>
                  </a:lnTo>
                  <a:lnTo>
                    <a:pt x="208" y="110"/>
                  </a:lnTo>
                  <a:lnTo>
                    <a:pt x="206" y="100"/>
                  </a:lnTo>
                  <a:lnTo>
                    <a:pt x="202" y="94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192" y="86"/>
                  </a:lnTo>
                  <a:lnTo>
                    <a:pt x="184" y="84"/>
                  </a:lnTo>
                  <a:lnTo>
                    <a:pt x="160" y="82"/>
                  </a:lnTo>
                  <a:lnTo>
                    <a:pt x="160" y="68"/>
                  </a:lnTo>
                  <a:lnTo>
                    <a:pt x="144" y="68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32" y="82"/>
                  </a:lnTo>
                  <a:lnTo>
                    <a:pt x="120" y="84"/>
                  </a:lnTo>
                  <a:lnTo>
                    <a:pt x="112" y="86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0" y="96"/>
                  </a:lnTo>
                  <a:lnTo>
                    <a:pt x="98" y="102"/>
                  </a:lnTo>
                  <a:lnTo>
                    <a:pt x="96" y="110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96" y="130"/>
                  </a:lnTo>
                  <a:lnTo>
                    <a:pt x="98" y="140"/>
                  </a:lnTo>
                  <a:lnTo>
                    <a:pt x="100" y="146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12" y="156"/>
                  </a:lnTo>
                  <a:lnTo>
                    <a:pt x="120" y="158"/>
                  </a:lnTo>
                  <a:lnTo>
                    <a:pt x="132" y="160"/>
                  </a:lnTo>
                  <a:lnTo>
                    <a:pt x="144" y="16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28" y="198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18" y="18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92" y="176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94" y="190"/>
                  </a:lnTo>
                  <a:lnTo>
                    <a:pt x="96" y="198"/>
                  </a:lnTo>
                  <a:lnTo>
                    <a:pt x="98" y="20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10" y="214"/>
                  </a:lnTo>
                  <a:lnTo>
                    <a:pt x="118" y="218"/>
                  </a:lnTo>
                  <a:lnTo>
                    <a:pt x="128" y="220"/>
                  </a:lnTo>
                  <a:lnTo>
                    <a:pt x="140" y="220"/>
                  </a:lnTo>
                  <a:lnTo>
                    <a:pt x="144" y="220"/>
                  </a:lnTo>
                  <a:lnTo>
                    <a:pt x="144" y="236"/>
                  </a:lnTo>
                  <a:lnTo>
                    <a:pt x="160" y="236"/>
                  </a:lnTo>
                  <a:lnTo>
                    <a:pt x="160" y="220"/>
                  </a:lnTo>
                  <a:lnTo>
                    <a:pt x="166" y="220"/>
                  </a:lnTo>
                  <a:lnTo>
                    <a:pt x="166" y="220"/>
                  </a:lnTo>
                  <a:lnTo>
                    <a:pt x="178" y="220"/>
                  </a:lnTo>
                  <a:lnTo>
                    <a:pt x="188" y="218"/>
                  </a:lnTo>
                  <a:lnTo>
                    <a:pt x="196" y="214"/>
                  </a:lnTo>
                  <a:lnTo>
                    <a:pt x="202" y="210"/>
                  </a:lnTo>
                  <a:lnTo>
                    <a:pt x="202" y="210"/>
                  </a:lnTo>
                  <a:lnTo>
                    <a:pt x="206" y="206"/>
                  </a:lnTo>
                  <a:lnTo>
                    <a:pt x="210" y="198"/>
                  </a:lnTo>
                  <a:lnTo>
                    <a:pt x="212" y="190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68"/>
                  </a:lnTo>
                  <a:lnTo>
                    <a:pt x="210" y="160"/>
                  </a:lnTo>
                  <a:lnTo>
                    <a:pt x="208" y="154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198" y="146"/>
                  </a:lnTo>
                  <a:lnTo>
                    <a:pt x="188" y="142"/>
                  </a:lnTo>
                  <a:lnTo>
                    <a:pt x="166" y="140"/>
                  </a:lnTo>
                  <a:lnTo>
                    <a:pt x="160" y="140"/>
                  </a:lnTo>
                  <a:lnTo>
                    <a:pt x="160" y="104"/>
                  </a:lnTo>
                  <a:lnTo>
                    <a:pt x="164" y="104"/>
                  </a:lnTo>
                  <a:lnTo>
                    <a:pt x="164" y="104"/>
                  </a:lnTo>
                  <a:close/>
                  <a:moveTo>
                    <a:pt x="144" y="138"/>
                  </a:moveTo>
                  <a:lnTo>
                    <a:pt x="144" y="138"/>
                  </a:lnTo>
                  <a:lnTo>
                    <a:pt x="140" y="138"/>
                  </a:lnTo>
                  <a:lnTo>
                    <a:pt x="140" y="138"/>
                  </a:lnTo>
                  <a:lnTo>
                    <a:pt x="132" y="138"/>
                  </a:lnTo>
                  <a:lnTo>
                    <a:pt x="124" y="134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24" y="108"/>
                  </a:lnTo>
                  <a:lnTo>
                    <a:pt x="132" y="104"/>
                  </a:lnTo>
                  <a:lnTo>
                    <a:pt x="140" y="104"/>
                  </a:lnTo>
                  <a:lnTo>
                    <a:pt x="144" y="104"/>
                  </a:lnTo>
                  <a:lnTo>
                    <a:pt x="144" y="138"/>
                  </a:lnTo>
                  <a:lnTo>
                    <a:pt x="144" y="138"/>
                  </a:ln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74" y="162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6" y="170"/>
                  </a:lnTo>
                  <a:lnTo>
                    <a:pt x="188" y="178"/>
                  </a:lnTo>
                  <a:lnTo>
                    <a:pt x="188" y="178"/>
                  </a:lnTo>
                  <a:lnTo>
                    <a:pt x="186" y="188"/>
                  </a:lnTo>
                  <a:lnTo>
                    <a:pt x="182" y="194"/>
                  </a:lnTo>
                  <a:lnTo>
                    <a:pt x="174" y="198"/>
                  </a:lnTo>
                  <a:lnTo>
                    <a:pt x="164" y="200"/>
                  </a:lnTo>
                  <a:lnTo>
                    <a:pt x="160" y="200"/>
                  </a:lnTo>
                  <a:lnTo>
                    <a:pt x="160" y="160"/>
                  </a:lnTo>
                  <a:lnTo>
                    <a:pt x="160" y="1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203" name="CaixaDeTexto 202">
              <a:extLst>
                <a:ext uri="{FF2B5EF4-FFF2-40B4-BE49-F238E27FC236}">
                  <a16:creationId xmlns:a16="http://schemas.microsoft.com/office/drawing/2014/main" id="{4CEF2D81-E47A-501F-C950-2D63A2F5DD22}"/>
                </a:ext>
              </a:extLst>
            </p:cNvPr>
            <p:cNvSpPr txBox="1"/>
            <p:nvPr/>
          </p:nvSpPr>
          <p:spPr>
            <a:xfrm>
              <a:off x="2472566" y="3396495"/>
              <a:ext cx="956217" cy="24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96" b="1" dirty="0">
                  <a:latin typeface="Bradesco Sans" panose="00000500000000000000" pitchFamily="2" charset="0"/>
                </a:rPr>
                <a:t>Não Correntista: </a:t>
              </a:r>
              <a:r>
                <a:rPr lang="pt-BR" sz="496" dirty="0">
                  <a:latin typeface="Bradesco Sans" panose="00000500000000000000" pitchFamily="2" charset="0"/>
                </a:rPr>
                <a:t>CNB realiza abertura C/C </a:t>
              </a:r>
            </a:p>
          </p:txBody>
        </p:sp>
        <p:sp>
          <p:nvSpPr>
            <p:cNvPr id="205" name="Seta para a Direita Listrada 279">
              <a:extLst>
                <a:ext uri="{FF2B5EF4-FFF2-40B4-BE49-F238E27FC236}">
                  <a16:creationId xmlns:a16="http://schemas.microsoft.com/office/drawing/2014/main" id="{F1C43388-D8F2-A6DD-03AC-2F303D788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2253" y="2426738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206" name="Seta para a Direita Listrada 280">
              <a:extLst>
                <a:ext uri="{FF2B5EF4-FFF2-40B4-BE49-F238E27FC236}">
                  <a16:creationId xmlns:a16="http://schemas.microsoft.com/office/drawing/2014/main" id="{54A9169D-DA03-B37D-C065-CE4E17EB6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5883" y="2454398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207" name="Seta para a Direita Listrada 281">
              <a:extLst>
                <a:ext uri="{FF2B5EF4-FFF2-40B4-BE49-F238E27FC236}">
                  <a16:creationId xmlns:a16="http://schemas.microsoft.com/office/drawing/2014/main" id="{4F418873-FB8E-8DFA-D3B2-4FAE60DF5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123" y="2440891"/>
              <a:ext cx="168666" cy="129471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208" name="CaixaDeTexto 207">
              <a:extLst>
                <a:ext uri="{FF2B5EF4-FFF2-40B4-BE49-F238E27FC236}">
                  <a16:creationId xmlns:a16="http://schemas.microsoft.com/office/drawing/2014/main" id="{2BEEF942-4FA6-BD5B-D1A4-CE9BF581EBEE}"/>
                </a:ext>
              </a:extLst>
            </p:cNvPr>
            <p:cNvSpPr txBox="1"/>
            <p:nvPr/>
          </p:nvSpPr>
          <p:spPr>
            <a:xfrm>
              <a:off x="7916586" y="3490688"/>
              <a:ext cx="1117783" cy="24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96" dirty="0">
                  <a:latin typeface="Bradesco Sans" panose="00000500000000000000" pitchFamily="2" charset="0"/>
                </a:rPr>
                <a:t>Se houver pendencia: a BPO aciona CNB</a:t>
              </a:r>
            </a:p>
          </p:txBody>
        </p:sp>
        <p:sp>
          <p:nvSpPr>
            <p:cNvPr id="209" name="CaixaDeTexto 208">
              <a:extLst>
                <a:ext uri="{FF2B5EF4-FFF2-40B4-BE49-F238E27FC236}">
                  <a16:creationId xmlns:a16="http://schemas.microsoft.com/office/drawing/2014/main" id="{7AF07C6B-337B-C697-25A7-AC4100F46453}"/>
                </a:ext>
              </a:extLst>
            </p:cNvPr>
            <p:cNvSpPr txBox="1"/>
            <p:nvPr/>
          </p:nvSpPr>
          <p:spPr>
            <a:xfrm>
              <a:off x="1377634" y="3407335"/>
              <a:ext cx="956217" cy="397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96" b="1" dirty="0">
                  <a:latin typeface="Bradesco Sans" panose="00000500000000000000" pitchFamily="2" charset="0"/>
                </a:rPr>
                <a:t>Recusa : </a:t>
              </a:r>
              <a:r>
                <a:rPr lang="pt-BR" sz="496" dirty="0">
                  <a:latin typeface="Bradesco Sans" panose="00000500000000000000" pitchFamily="2" charset="0"/>
                </a:rPr>
                <a:t>Em caso de recusa, CNB deve orientar o cliente a procurar sua agencia Bradesco</a:t>
              </a:r>
            </a:p>
          </p:txBody>
        </p:sp>
        <p:sp>
          <p:nvSpPr>
            <p:cNvPr id="210" name="CaixaDeTexto 209">
              <a:extLst>
                <a:ext uri="{FF2B5EF4-FFF2-40B4-BE49-F238E27FC236}">
                  <a16:creationId xmlns:a16="http://schemas.microsoft.com/office/drawing/2014/main" id="{1C1B750A-2F9C-C40D-F8C6-703C9F2F0C56}"/>
                </a:ext>
              </a:extLst>
            </p:cNvPr>
            <p:cNvSpPr txBox="1"/>
            <p:nvPr/>
          </p:nvSpPr>
          <p:spPr>
            <a:xfrm>
              <a:off x="3565196" y="3443307"/>
              <a:ext cx="1206370" cy="321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96" dirty="0">
                  <a:latin typeface="Bradesco Sans" panose="00000500000000000000" pitchFamily="2" charset="0"/>
                </a:rPr>
                <a:t>Se a DPS tiver apontamentos, </a:t>
              </a:r>
            </a:p>
            <a:p>
              <a:pPr algn="ctr"/>
              <a:r>
                <a:rPr lang="pt-BR" sz="496" dirty="0">
                  <a:latin typeface="Bradesco Sans" panose="00000500000000000000" pitchFamily="2" charset="0"/>
                </a:rPr>
                <a:t>a mesma é submetida para </a:t>
              </a:r>
            </a:p>
            <a:p>
              <a:pPr algn="ctr"/>
              <a:r>
                <a:rPr lang="pt-BR" sz="496" dirty="0">
                  <a:latin typeface="Bradesco Sans" panose="00000500000000000000" pitchFamily="2" charset="0"/>
                </a:rPr>
                <a:t>análise da Seguradora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24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Contratação- Macro Fluxo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8CF407-4E62-075A-9E2E-5A1DEE2A9217}"/>
              </a:ext>
            </a:extLst>
          </p:cNvPr>
          <p:cNvSpPr txBox="1"/>
          <p:nvPr/>
        </p:nvSpPr>
        <p:spPr>
          <a:xfrm>
            <a:off x="104401" y="1523818"/>
            <a:ext cx="3786198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9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rPr>
              <a:t>CHECK LIST 2ª ETAPA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8A74254-3685-4092-3C8C-9988E58D06D4}"/>
              </a:ext>
            </a:extLst>
          </p:cNvPr>
          <p:cNvGrpSpPr/>
          <p:nvPr/>
        </p:nvGrpSpPr>
        <p:grpSpPr>
          <a:xfrm>
            <a:off x="1519171" y="2366010"/>
            <a:ext cx="9153659" cy="1971183"/>
            <a:chOff x="1305547" y="3975747"/>
            <a:chExt cx="9927773" cy="2380421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3B8E704-3714-792C-4E55-DB1024EDAA86}"/>
                </a:ext>
              </a:extLst>
            </p:cNvPr>
            <p:cNvSpPr/>
            <p:nvPr/>
          </p:nvSpPr>
          <p:spPr>
            <a:xfrm>
              <a:off x="1305548" y="4493916"/>
              <a:ext cx="1260001" cy="1662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9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INDEXAÇÃO CHECK LIST 2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Laudo OK, BPO aciona o CBN/cliente para envio do CL 2ª etapa através do IB/Mobile/Portal BPO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A699135-143F-1FF8-1694-A76231425684}"/>
                </a:ext>
              </a:extLst>
            </p:cNvPr>
            <p:cNvSpPr/>
            <p:nvPr/>
          </p:nvSpPr>
          <p:spPr>
            <a:xfrm>
              <a:off x="1305547" y="4292656"/>
              <a:ext cx="1260001" cy="2012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BPO</a:t>
              </a:r>
            </a:p>
          </p:txBody>
        </p:sp>
        <p:grpSp>
          <p:nvGrpSpPr>
            <p:cNvPr id="19" name="Grupo 11">
              <a:extLst>
                <a:ext uri="{FF2B5EF4-FFF2-40B4-BE49-F238E27FC236}">
                  <a16:creationId xmlns:a16="http://schemas.microsoft.com/office/drawing/2014/main" id="{36388AFC-7BFD-4018-4659-484E6826EBE2}"/>
                </a:ext>
              </a:extLst>
            </p:cNvPr>
            <p:cNvGrpSpPr/>
            <p:nvPr/>
          </p:nvGrpSpPr>
          <p:grpSpPr>
            <a:xfrm>
              <a:off x="1740380" y="4549622"/>
              <a:ext cx="390335" cy="528372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4" name="Freeform 33">
                <a:extLst>
                  <a:ext uri="{FF2B5EF4-FFF2-40B4-BE49-F238E27FC236}">
                    <a16:creationId xmlns:a16="http://schemas.microsoft.com/office/drawing/2014/main" id="{13A71685-9FA7-C563-0037-91B5C6B3F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5" name="Freeform 34">
                <a:extLst>
                  <a:ext uri="{FF2B5EF4-FFF2-40B4-BE49-F238E27FC236}">
                    <a16:creationId xmlns:a16="http://schemas.microsoft.com/office/drawing/2014/main" id="{D0801165-24CA-911E-488B-EB8821659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6" name="Freeform 35">
                <a:extLst>
                  <a:ext uri="{FF2B5EF4-FFF2-40B4-BE49-F238E27FC236}">
                    <a16:creationId xmlns:a16="http://schemas.microsoft.com/office/drawing/2014/main" id="{F4B67BBB-35D1-EB83-A271-F73A4D284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7" name="Freeform 36">
                <a:extLst>
                  <a:ext uri="{FF2B5EF4-FFF2-40B4-BE49-F238E27FC236}">
                    <a16:creationId xmlns:a16="http://schemas.microsoft.com/office/drawing/2014/main" id="{6AFB7042-C2F3-1DD6-4C88-813AE9522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8" name="Freeform 37">
                <a:extLst>
                  <a:ext uri="{FF2B5EF4-FFF2-40B4-BE49-F238E27FC236}">
                    <a16:creationId xmlns:a16="http://schemas.microsoft.com/office/drawing/2014/main" id="{86642744-ECB3-9117-EF4F-E17CCFC59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8ED65B3B-8265-3EBB-A28F-803D732E3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5B8581B-3F05-0242-FE33-7121C56D3B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14741" y="4303933"/>
              <a:ext cx="1260001" cy="1864112"/>
              <a:chOff x="9014704" y="4478379"/>
              <a:chExt cx="1447801" cy="3044944"/>
            </a:xfrm>
          </p:grpSpPr>
          <p:grpSp>
            <p:nvGrpSpPr>
              <p:cNvPr id="77" name="Agrupar 76">
                <a:extLst>
                  <a:ext uri="{FF2B5EF4-FFF2-40B4-BE49-F238E27FC236}">
                    <a16:creationId xmlns:a16="http://schemas.microsoft.com/office/drawing/2014/main" id="{C80B7757-15B6-4191-0E8D-EE0806E3826A}"/>
                  </a:ext>
                </a:extLst>
              </p:cNvPr>
              <p:cNvGrpSpPr/>
              <p:nvPr/>
            </p:nvGrpSpPr>
            <p:grpSpPr>
              <a:xfrm>
                <a:off x="9014704" y="4478379"/>
                <a:ext cx="1447801" cy="3044944"/>
                <a:chOff x="520700" y="1219838"/>
                <a:chExt cx="1447801" cy="3044944"/>
              </a:xfrm>
            </p:grpSpPr>
            <p:sp>
              <p:nvSpPr>
                <p:cNvPr id="82" name="Retângulo 81">
                  <a:extLst>
                    <a:ext uri="{FF2B5EF4-FFF2-40B4-BE49-F238E27FC236}">
                      <a16:creationId xmlns:a16="http://schemas.microsoft.com/office/drawing/2014/main" id="{08E7A095-E893-5B31-C4A2-1EC694BE56CE}"/>
                    </a:ext>
                  </a:extLst>
                </p:cNvPr>
                <p:cNvSpPr/>
                <p:nvPr/>
              </p:nvSpPr>
              <p:spPr>
                <a:xfrm>
                  <a:off x="520700" y="1443901"/>
                  <a:ext cx="1447800" cy="28208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99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695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IMPRESSÃO E ASSINATURA</a:t>
                  </a: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595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Impressão, assinatura, indexação do contrato assinado através do painel do gerente</a:t>
                  </a:r>
                </a:p>
                <a:p>
                  <a:pPr algn="ctr"/>
                  <a:endParaRPr lang="pt-BR" sz="69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3" name="Retângulo 82">
                  <a:extLst>
                    <a:ext uri="{FF2B5EF4-FFF2-40B4-BE49-F238E27FC236}">
                      <a16:creationId xmlns:a16="http://schemas.microsoft.com/office/drawing/2014/main" id="{F7AF23B0-060B-EDE8-E507-9748C19FDDAD}"/>
                    </a:ext>
                  </a:extLst>
                </p:cNvPr>
                <p:cNvSpPr/>
                <p:nvPr/>
              </p:nvSpPr>
              <p:spPr>
                <a:xfrm>
                  <a:off x="520701" y="1219838"/>
                  <a:ext cx="1447800" cy="34627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Agência</a:t>
                  </a:r>
                  <a:endParaRPr lang="pt-BR" sz="695" b="1" dirty="0">
                    <a:solidFill>
                      <a:schemeClr val="bg1"/>
                    </a:solidFill>
                    <a:latin typeface="Bradesco Sans" panose="00000500000000000000" pitchFamily="2" charset="0"/>
                  </a:endParaRPr>
                </a:p>
              </p:txBody>
            </p:sp>
          </p:grpSp>
          <p:grpSp>
            <p:nvGrpSpPr>
              <p:cNvPr id="78" name="Agrupar 77">
                <a:extLst>
                  <a:ext uri="{FF2B5EF4-FFF2-40B4-BE49-F238E27FC236}">
                    <a16:creationId xmlns:a16="http://schemas.microsoft.com/office/drawing/2014/main" id="{39DA84A2-12F1-FCD6-45E4-8F6665AF4C2D}"/>
                  </a:ext>
                </a:extLst>
              </p:cNvPr>
              <p:cNvGrpSpPr/>
              <p:nvPr/>
            </p:nvGrpSpPr>
            <p:grpSpPr>
              <a:xfrm>
                <a:off x="9449633" y="5025376"/>
                <a:ext cx="439067" cy="507704"/>
                <a:chOff x="9449633" y="5141488"/>
                <a:chExt cx="439067" cy="507704"/>
              </a:xfrm>
            </p:grpSpPr>
            <p:sp>
              <p:nvSpPr>
                <p:cNvPr id="79" name="Freeform 17">
                  <a:extLst>
                    <a:ext uri="{FF2B5EF4-FFF2-40B4-BE49-F238E27FC236}">
                      <a16:creationId xmlns:a16="http://schemas.microsoft.com/office/drawing/2014/main" id="{DA2C1C62-F518-50E4-67BC-2A1970D8DC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26634" y="5229786"/>
                  <a:ext cx="362066" cy="419406"/>
                </a:xfrm>
                <a:custGeom>
                  <a:avLst/>
                  <a:gdLst>
                    <a:gd name="T0" fmla="*/ 113 w 1988"/>
                    <a:gd name="T1" fmla="*/ 3 h 2268"/>
                    <a:gd name="T2" fmla="*/ 52 w 1988"/>
                    <a:gd name="T3" fmla="*/ 32 h 2268"/>
                    <a:gd name="T4" fmla="*/ 11 w 1988"/>
                    <a:gd name="T5" fmla="*/ 86 h 2268"/>
                    <a:gd name="T6" fmla="*/ 0 w 1988"/>
                    <a:gd name="T7" fmla="*/ 2126 h 2268"/>
                    <a:gd name="T8" fmla="*/ 11 w 1988"/>
                    <a:gd name="T9" fmla="*/ 2182 h 2268"/>
                    <a:gd name="T10" fmla="*/ 52 w 1988"/>
                    <a:gd name="T11" fmla="*/ 2236 h 2268"/>
                    <a:gd name="T12" fmla="*/ 113 w 1988"/>
                    <a:gd name="T13" fmla="*/ 2265 h 2268"/>
                    <a:gd name="T14" fmla="*/ 1988 w 1988"/>
                    <a:gd name="T15" fmla="*/ 142 h 2268"/>
                    <a:gd name="T16" fmla="*/ 1977 w 1988"/>
                    <a:gd name="T17" fmla="*/ 86 h 2268"/>
                    <a:gd name="T18" fmla="*/ 1936 w 1988"/>
                    <a:gd name="T19" fmla="*/ 32 h 2268"/>
                    <a:gd name="T20" fmla="*/ 1875 w 1988"/>
                    <a:gd name="T21" fmla="*/ 3 h 2268"/>
                    <a:gd name="T22" fmla="*/ 1420 w 1988"/>
                    <a:gd name="T23" fmla="*/ 1701 h 2268"/>
                    <a:gd name="T24" fmla="*/ 1420 w 1988"/>
                    <a:gd name="T25" fmla="*/ 1559 h 2268"/>
                    <a:gd name="T26" fmla="*/ 1352 w 1988"/>
                    <a:gd name="T27" fmla="*/ 1576 h 2268"/>
                    <a:gd name="T28" fmla="*/ 1302 w 1988"/>
                    <a:gd name="T29" fmla="*/ 1621 h 2268"/>
                    <a:gd name="T30" fmla="*/ 1279 w 1988"/>
                    <a:gd name="T31" fmla="*/ 1687 h 2268"/>
                    <a:gd name="T32" fmla="*/ 1846 w 1988"/>
                    <a:gd name="T33" fmla="*/ 142 h 2268"/>
                    <a:gd name="T34" fmla="*/ 285 w 1988"/>
                    <a:gd name="T35" fmla="*/ 482 h 2268"/>
                    <a:gd name="T36" fmla="*/ 305 w 1988"/>
                    <a:gd name="T37" fmla="*/ 446 h 2268"/>
                    <a:gd name="T38" fmla="*/ 341 w 1988"/>
                    <a:gd name="T39" fmla="*/ 426 h 2268"/>
                    <a:gd name="T40" fmla="*/ 1641 w 1988"/>
                    <a:gd name="T41" fmla="*/ 425 h 2268"/>
                    <a:gd name="T42" fmla="*/ 1673 w 1988"/>
                    <a:gd name="T43" fmla="*/ 437 h 2268"/>
                    <a:gd name="T44" fmla="*/ 1701 w 1988"/>
                    <a:gd name="T45" fmla="*/ 475 h 2268"/>
                    <a:gd name="T46" fmla="*/ 1704 w 1988"/>
                    <a:gd name="T47" fmla="*/ 504 h 2268"/>
                    <a:gd name="T48" fmla="*/ 1692 w 1988"/>
                    <a:gd name="T49" fmla="*/ 536 h 2268"/>
                    <a:gd name="T50" fmla="*/ 1654 w 1988"/>
                    <a:gd name="T51" fmla="*/ 564 h 2268"/>
                    <a:gd name="T52" fmla="*/ 355 w 1988"/>
                    <a:gd name="T53" fmla="*/ 567 h 2268"/>
                    <a:gd name="T54" fmla="*/ 321 w 1988"/>
                    <a:gd name="T55" fmla="*/ 558 h 2268"/>
                    <a:gd name="T56" fmla="*/ 290 w 1988"/>
                    <a:gd name="T57" fmla="*/ 524 h 2268"/>
                    <a:gd name="T58" fmla="*/ 284 w 1988"/>
                    <a:gd name="T59" fmla="*/ 496 h 2268"/>
                    <a:gd name="T60" fmla="*/ 287 w 1988"/>
                    <a:gd name="T61" fmla="*/ 900 h 2268"/>
                    <a:gd name="T62" fmla="*/ 315 w 1988"/>
                    <a:gd name="T63" fmla="*/ 863 h 2268"/>
                    <a:gd name="T64" fmla="*/ 347 w 1988"/>
                    <a:gd name="T65" fmla="*/ 851 h 2268"/>
                    <a:gd name="T66" fmla="*/ 1647 w 1988"/>
                    <a:gd name="T67" fmla="*/ 852 h 2268"/>
                    <a:gd name="T68" fmla="*/ 1683 w 1988"/>
                    <a:gd name="T69" fmla="*/ 872 h 2268"/>
                    <a:gd name="T70" fmla="*/ 1703 w 1988"/>
                    <a:gd name="T71" fmla="*/ 907 h 2268"/>
                    <a:gd name="T72" fmla="*/ 1703 w 1988"/>
                    <a:gd name="T73" fmla="*/ 936 h 2268"/>
                    <a:gd name="T74" fmla="*/ 1683 w 1988"/>
                    <a:gd name="T75" fmla="*/ 971 h 2268"/>
                    <a:gd name="T76" fmla="*/ 1647 w 1988"/>
                    <a:gd name="T77" fmla="*/ 991 h 2268"/>
                    <a:gd name="T78" fmla="*/ 347 w 1988"/>
                    <a:gd name="T79" fmla="*/ 992 h 2268"/>
                    <a:gd name="T80" fmla="*/ 315 w 1988"/>
                    <a:gd name="T81" fmla="*/ 980 h 2268"/>
                    <a:gd name="T82" fmla="*/ 287 w 1988"/>
                    <a:gd name="T83" fmla="*/ 942 h 2268"/>
                    <a:gd name="T84" fmla="*/ 284 w 1988"/>
                    <a:gd name="T85" fmla="*/ 1347 h 2268"/>
                    <a:gd name="T86" fmla="*/ 290 w 1988"/>
                    <a:gd name="T87" fmla="*/ 1319 h 2268"/>
                    <a:gd name="T88" fmla="*/ 321 w 1988"/>
                    <a:gd name="T89" fmla="*/ 1285 h 2268"/>
                    <a:gd name="T90" fmla="*/ 355 w 1988"/>
                    <a:gd name="T91" fmla="*/ 1276 h 2268"/>
                    <a:gd name="T92" fmla="*/ 1654 w 1988"/>
                    <a:gd name="T93" fmla="*/ 1279 h 2268"/>
                    <a:gd name="T94" fmla="*/ 1692 w 1988"/>
                    <a:gd name="T95" fmla="*/ 1307 h 2268"/>
                    <a:gd name="T96" fmla="*/ 1704 w 1988"/>
                    <a:gd name="T97" fmla="*/ 1339 h 2268"/>
                    <a:gd name="T98" fmla="*/ 1701 w 1988"/>
                    <a:gd name="T99" fmla="*/ 1368 h 2268"/>
                    <a:gd name="T100" fmla="*/ 1673 w 1988"/>
                    <a:gd name="T101" fmla="*/ 1405 h 2268"/>
                    <a:gd name="T102" fmla="*/ 1641 w 1988"/>
                    <a:gd name="T103" fmla="*/ 1418 h 2268"/>
                    <a:gd name="T104" fmla="*/ 341 w 1988"/>
                    <a:gd name="T105" fmla="*/ 1416 h 2268"/>
                    <a:gd name="T106" fmla="*/ 305 w 1988"/>
                    <a:gd name="T107" fmla="*/ 1396 h 2268"/>
                    <a:gd name="T108" fmla="*/ 285 w 1988"/>
                    <a:gd name="T109" fmla="*/ 1361 h 2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988" h="2268">
                      <a:moveTo>
                        <a:pt x="1846" y="0"/>
                      </a:move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28" y="1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7" y="11"/>
                      </a:lnTo>
                      <a:lnTo>
                        <a:pt x="74" y="17"/>
                      </a:lnTo>
                      <a:lnTo>
                        <a:pt x="62" y="24"/>
                      </a:lnTo>
                      <a:lnTo>
                        <a:pt x="52" y="32"/>
                      </a:lnTo>
                      <a:lnTo>
                        <a:pt x="41" y="41"/>
                      </a:lnTo>
                      <a:lnTo>
                        <a:pt x="32" y="52"/>
                      </a:lnTo>
                      <a:lnTo>
                        <a:pt x="24" y="62"/>
                      </a:lnTo>
                      <a:lnTo>
                        <a:pt x="17" y="74"/>
                      </a:lnTo>
                      <a:lnTo>
                        <a:pt x="11" y="86"/>
                      </a:lnTo>
                      <a:lnTo>
                        <a:pt x="7" y="100"/>
                      </a:lnTo>
                      <a:lnTo>
                        <a:pt x="3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" y="2141"/>
                      </a:lnTo>
                      <a:lnTo>
                        <a:pt x="3" y="2155"/>
                      </a:lnTo>
                      <a:lnTo>
                        <a:pt x="7" y="2168"/>
                      </a:lnTo>
                      <a:lnTo>
                        <a:pt x="11" y="2182"/>
                      </a:lnTo>
                      <a:lnTo>
                        <a:pt x="17" y="2194"/>
                      </a:lnTo>
                      <a:lnTo>
                        <a:pt x="24" y="2206"/>
                      </a:lnTo>
                      <a:lnTo>
                        <a:pt x="32" y="2216"/>
                      </a:lnTo>
                      <a:lnTo>
                        <a:pt x="41" y="2227"/>
                      </a:lnTo>
                      <a:lnTo>
                        <a:pt x="52" y="2236"/>
                      </a:lnTo>
                      <a:lnTo>
                        <a:pt x="62" y="2244"/>
                      </a:lnTo>
                      <a:lnTo>
                        <a:pt x="74" y="2251"/>
                      </a:lnTo>
                      <a:lnTo>
                        <a:pt x="87" y="2257"/>
                      </a:lnTo>
                      <a:lnTo>
                        <a:pt x="100" y="2261"/>
                      </a:lnTo>
                      <a:lnTo>
                        <a:pt x="113" y="2265"/>
                      </a:lnTo>
                      <a:lnTo>
                        <a:pt x="128" y="2267"/>
                      </a:lnTo>
                      <a:lnTo>
                        <a:pt x="142" y="2268"/>
                      </a:lnTo>
                      <a:lnTo>
                        <a:pt x="1420" y="2268"/>
                      </a:lnTo>
                      <a:lnTo>
                        <a:pt x="1988" y="1701"/>
                      </a:lnTo>
                      <a:lnTo>
                        <a:pt x="1988" y="142"/>
                      </a:lnTo>
                      <a:lnTo>
                        <a:pt x="1988" y="142"/>
                      </a:lnTo>
                      <a:lnTo>
                        <a:pt x="1987" y="127"/>
                      </a:lnTo>
                      <a:lnTo>
                        <a:pt x="1985" y="113"/>
                      </a:lnTo>
                      <a:lnTo>
                        <a:pt x="1981" y="100"/>
                      </a:lnTo>
                      <a:lnTo>
                        <a:pt x="1977" y="86"/>
                      </a:lnTo>
                      <a:lnTo>
                        <a:pt x="1971" y="74"/>
                      </a:lnTo>
                      <a:lnTo>
                        <a:pt x="1964" y="62"/>
                      </a:lnTo>
                      <a:lnTo>
                        <a:pt x="1956" y="52"/>
                      </a:lnTo>
                      <a:lnTo>
                        <a:pt x="1947" y="41"/>
                      </a:lnTo>
                      <a:lnTo>
                        <a:pt x="1936" y="32"/>
                      </a:lnTo>
                      <a:lnTo>
                        <a:pt x="1926" y="24"/>
                      </a:lnTo>
                      <a:lnTo>
                        <a:pt x="1914" y="17"/>
                      </a:lnTo>
                      <a:lnTo>
                        <a:pt x="1901" y="11"/>
                      </a:lnTo>
                      <a:lnTo>
                        <a:pt x="1888" y="7"/>
                      </a:lnTo>
                      <a:lnTo>
                        <a:pt x="1875" y="3"/>
                      </a:lnTo>
                      <a:lnTo>
                        <a:pt x="1860" y="1"/>
                      </a:lnTo>
                      <a:lnTo>
                        <a:pt x="1846" y="0"/>
                      </a:lnTo>
                      <a:lnTo>
                        <a:pt x="1846" y="0"/>
                      </a:lnTo>
                      <a:close/>
                      <a:moveTo>
                        <a:pt x="1420" y="2068"/>
                      </a:moveTo>
                      <a:lnTo>
                        <a:pt x="1420" y="1701"/>
                      </a:lnTo>
                      <a:lnTo>
                        <a:pt x="1787" y="1701"/>
                      </a:lnTo>
                      <a:lnTo>
                        <a:pt x="1420" y="2068"/>
                      </a:lnTo>
                      <a:close/>
                      <a:moveTo>
                        <a:pt x="1846" y="1559"/>
                      </a:moveTo>
                      <a:lnTo>
                        <a:pt x="1420" y="1559"/>
                      </a:lnTo>
                      <a:lnTo>
                        <a:pt x="1420" y="1559"/>
                      </a:lnTo>
                      <a:lnTo>
                        <a:pt x="1406" y="1560"/>
                      </a:lnTo>
                      <a:lnTo>
                        <a:pt x="1391" y="1563"/>
                      </a:lnTo>
                      <a:lnTo>
                        <a:pt x="1378" y="1566"/>
                      </a:lnTo>
                      <a:lnTo>
                        <a:pt x="1365" y="1570"/>
                      </a:lnTo>
                      <a:lnTo>
                        <a:pt x="1352" y="1576"/>
                      </a:lnTo>
                      <a:lnTo>
                        <a:pt x="1340" y="1584"/>
                      </a:lnTo>
                      <a:lnTo>
                        <a:pt x="1330" y="1591"/>
                      </a:lnTo>
                      <a:lnTo>
                        <a:pt x="1319" y="1600"/>
                      </a:lnTo>
                      <a:lnTo>
                        <a:pt x="1310" y="1611"/>
                      </a:lnTo>
                      <a:lnTo>
                        <a:pt x="1302" y="1621"/>
                      </a:lnTo>
                      <a:lnTo>
                        <a:pt x="1295" y="1633"/>
                      </a:lnTo>
                      <a:lnTo>
                        <a:pt x="1289" y="1646"/>
                      </a:lnTo>
                      <a:lnTo>
                        <a:pt x="1285" y="1659"/>
                      </a:lnTo>
                      <a:lnTo>
                        <a:pt x="1281" y="1672"/>
                      </a:lnTo>
                      <a:lnTo>
                        <a:pt x="1279" y="1687"/>
                      </a:lnTo>
                      <a:lnTo>
                        <a:pt x="1278" y="1701"/>
                      </a:lnTo>
                      <a:lnTo>
                        <a:pt x="1278" y="2126"/>
                      </a:lnTo>
                      <a:lnTo>
                        <a:pt x="142" y="2126"/>
                      </a:lnTo>
                      <a:lnTo>
                        <a:pt x="142" y="142"/>
                      </a:lnTo>
                      <a:lnTo>
                        <a:pt x="1846" y="142"/>
                      </a:lnTo>
                      <a:lnTo>
                        <a:pt x="1846" y="1559"/>
                      </a:lnTo>
                      <a:close/>
                      <a:moveTo>
                        <a:pt x="284" y="496"/>
                      </a:moveTo>
                      <a:lnTo>
                        <a:pt x="284" y="496"/>
                      </a:lnTo>
                      <a:lnTo>
                        <a:pt x="284" y="488"/>
                      </a:lnTo>
                      <a:lnTo>
                        <a:pt x="285" y="482"/>
                      </a:lnTo>
                      <a:lnTo>
                        <a:pt x="287" y="475"/>
                      </a:lnTo>
                      <a:lnTo>
                        <a:pt x="290" y="468"/>
                      </a:lnTo>
                      <a:lnTo>
                        <a:pt x="293" y="462"/>
                      </a:lnTo>
                      <a:lnTo>
                        <a:pt x="296" y="456"/>
                      </a:lnTo>
                      <a:lnTo>
                        <a:pt x="305" y="446"/>
                      </a:lnTo>
                      <a:lnTo>
                        <a:pt x="315" y="437"/>
                      </a:lnTo>
                      <a:lnTo>
                        <a:pt x="321" y="434"/>
                      </a:lnTo>
                      <a:lnTo>
                        <a:pt x="327" y="431"/>
                      </a:lnTo>
                      <a:lnTo>
                        <a:pt x="334" y="429"/>
                      </a:lnTo>
                      <a:lnTo>
                        <a:pt x="341" y="426"/>
                      </a:lnTo>
                      <a:lnTo>
                        <a:pt x="347" y="425"/>
                      </a:lnTo>
                      <a:lnTo>
                        <a:pt x="355" y="425"/>
                      </a:lnTo>
                      <a:lnTo>
                        <a:pt x="1633" y="425"/>
                      </a:lnTo>
                      <a:lnTo>
                        <a:pt x="1633" y="425"/>
                      </a:lnTo>
                      <a:lnTo>
                        <a:pt x="1641" y="425"/>
                      </a:lnTo>
                      <a:lnTo>
                        <a:pt x="1647" y="426"/>
                      </a:lnTo>
                      <a:lnTo>
                        <a:pt x="1654" y="429"/>
                      </a:lnTo>
                      <a:lnTo>
                        <a:pt x="1661" y="431"/>
                      </a:lnTo>
                      <a:lnTo>
                        <a:pt x="1667" y="434"/>
                      </a:lnTo>
                      <a:lnTo>
                        <a:pt x="1673" y="437"/>
                      </a:lnTo>
                      <a:lnTo>
                        <a:pt x="1683" y="446"/>
                      </a:lnTo>
                      <a:lnTo>
                        <a:pt x="1692" y="456"/>
                      </a:lnTo>
                      <a:lnTo>
                        <a:pt x="1695" y="462"/>
                      </a:lnTo>
                      <a:lnTo>
                        <a:pt x="1698" y="468"/>
                      </a:lnTo>
                      <a:lnTo>
                        <a:pt x="1701" y="475"/>
                      </a:lnTo>
                      <a:lnTo>
                        <a:pt x="1703" y="482"/>
                      </a:lnTo>
                      <a:lnTo>
                        <a:pt x="1704" y="488"/>
                      </a:lnTo>
                      <a:lnTo>
                        <a:pt x="1704" y="496"/>
                      </a:lnTo>
                      <a:lnTo>
                        <a:pt x="1704" y="496"/>
                      </a:lnTo>
                      <a:lnTo>
                        <a:pt x="1704" y="504"/>
                      </a:lnTo>
                      <a:lnTo>
                        <a:pt x="1703" y="511"/>
                      </a:lnTo>
                      <a:lnTo>
                        <a:pt x="1701" y="517"/>
                      </a:lnTo>
                      <a:lnTo>
                        <a:pt x="1698" y="524"/>
                      </a:lnTo>
                      <a:lnTo>
                        <a:pt x="1695" y="530"/>
                      </a:lnTo>
                      <a:lnTo>
                        <a:pt x="1692" y="536"/>
                      </a:lnTo>
                      <a:lnTo>
                        <a:pt x="1683" y="546"/>
                      </a:lnTo>
                      <a:lnTo>
                        <a:pt x="1673" y="555"/>
                      </a:lnTo>
                      <a:lnTo>
                        <a:pt x="1667" y="558"/>
                      </a:lnTo>
                      <a:lnTo>
                        <a:pt x="1661" y="561"/>
                      </a:lnTo>
                      <a:lnTo>
                        <a:pt x="1654" y="564"/>
                      </a:lnTo>
                      <a:lnTo>
                        <a:pt x="1647" y="566"/>
                      </a:lnTo>
                      <a:lnTo>
                        <a:pt x="1641" y="567"/>
                      </a:lnTo>
                      <a:lnTo>
                        <a:pt x="1633" y="567"/>
                      </a:lnTo>
                      <a:lnTo>
                        <a:pt x="355" y="567"/>
                      </a:lnTo>
                      <a:lnTo>
                        <a:pt x="355" y="567"/>
                      </a:lnTo>
                      <a:lnTo>
                        <a:pt x="347" y="567"/>
                      </a:lnTo>
                      <a:lnTo>
                        <a:pt x="341" y="566"/>
                      </a:lnTo>
                      <a:lnTo>
                        <a:pt x="334" y="564"/>
                      </a:lnTo>
                      <a:lnTo>
                        <a:pt x="327" y="561"/>
                      </a:lnTo>
                      <a:lnTo>
                        <a:pt x="321" y="558"/>
                      </a:lnTo>
                      <a:lnTo>
                        <a:pt x="315" y="555"/>
                      </a:lnTo>
                      <a:lnTo>
                        <a:pt x="305" y="546"/>
                      </a:lnTo>
                      <a:lnTo>
                        <a:pt x="296" y="536"/>
                      </a:lnTo>
                      <a:lnTo>
                        <a:pt x="293" y="530"/>
                      </a:lnTo>
                      <a:lnTo>
                        <a:pt x="290" y="524"/>
                      </a:lnTo>
                      <a:lnTo>
                        <a:pt x="287" y="517"/>
                      </a:lnTo>
                      <a:lnTo>
                        <a:pt x="285" y="511"/>
                      </a:lnTo>
                      <a:lnTo>
                        <a:pt x="284" y="504"/>
                      </a:lnTo>
                      <a:lnTo>
                        <a:pt x="284" y="496"/>
                      </a:lnTo>
                      <a:lnTo>
                        <a:pt x="284" y="496"/>
                      </a:lnTo>
                      <a:close/>
                      <a:moveTo>
                        <a:pt x="284" y="921"/>
                      </a:moveTo>
                      <a:lnTo>
                        <a:pt x="284" y="921"/>
                      </a:lnTo>
                      <a:lnTo>
                        <a:pt x="284" y="914"/>
                      </a:lnTo>
                      <a:lnTo>
                        <a:pt x="285" y="907"/>
                      </a:lnTo>
                      <a:lnTo>
                        <a:pt x="287" y="900"/>
                      </a:lnTo>
                      <a:lnTo>
                        <a:pt x="290" y="894"/>
                      </a:lnTo>
                      <a:lnTo>
                        <a:pt x="293" y="887"/>
                      </a:lnTo>
                      <a:lnTo>
                        <a:pt x="296" y="882"/>
                      </a:lnTo>
                      <a:lnTo>
                        <a:pt x="305" y="872"/>
                      </a:lnTo>
                      <a:lnTo>
                        <a:pt x="315" y="863"/>
                      </a:lnTo>
                      <a:lnTo>
                        <a:pt x="321" y="859"/>
                      </a:lnTo>
                      <a:lnTo>
                        <a:pt x="327" y="856"/>
                      </a:lnTo>
                      <a:lnTo>
                        <a:pt x="334" y="854"/>
                      </a:lnTo>
                      <a:lnTo>
                        <a:pt x="341" y="852"/>
                      </a:lnTo>
                      <a:lnTo>
                        <a:pt x="347" y="851"/>
                      </a:lnTo>
                      <a:lnTo>
                        <a:pt x="355" y="851"/>
                      </a:lnTo>
                      <a:lnTo>
                        <a:pt x="1633" y="851"/>
                      </a:lnTo>
                      <a:lnTo>
                        <a:pt x="1633" y="851"/>
                      </a:lnTo>
                      <a:lnTo>
                        <a:pt x="1641" y="851"/>
                      </a:lnTo>
                      <a:lnTo>
                        <a:pt x="1647" y="852"/>
                      </a:lnTo>
                      <a:lnTo>
                        <a:pt x="1654" y="854"/>
                      </a:lnTo>
                      <a:lnTo>
                        <a:pt x="1661" y="856"/>
                      </a:lnTo>
                      <a:lnTo>
                        <a:pt x="1667" y="859"/>
                      </a:lnTo>
                      <a:lnTo>
                        <a:pt x="1673" y="863"/>
                      </a:lnTo>
                      <a:lnTo>
                        <a:pt x="1683" y="872"/>
                      </a:lnTo>
                      <a:lnTo>
                        <a:pt x="1692" y="882"/>
                      </a:lnTo>
                      <a:lnTo>
                        <a:pt x="1695" y="887"/>
                      </a:lnTo>
                      <a:lnTo>
                        <a:pt x="1698" y="894"/>
                      </a:lnTo>
                      <a:lnTo>
                        <a:pt x="1701" y="900"/>
                      </a:lnTo>
                      <a:lnTo>
                        <a:pt x="1703" y="907"/>
                      </a:lnTo>
                      <a:lnTo>
                        <a:pt x="1704" y="914"/>
                      </a:lnTo>
                      <a:lnTo>
                        <a:pt x="1704" y="921"/>
                      </a:lnTo>
                      <a:lnTo>
                        <a:pt x="1704" y="921"/>
                      </a:lnTo>
                      <a:lnTo>
                        <a:pt x="1704" y="929"/>
                      </a:lnTo>
                      <a:lnTo>
                        <a:pt x="1703" y="936"/>
                      </a:lnTo>
                      <a:lnTo>
                        <a:pt x="1701" y="942"/>
                      </a:lnTo>
                      <a:lnTo>
                        <a:pt x="1698" y="949"/>
                      </a:lnTo>
                      <a:lnTo>
                        <a:pt x="1695" y="956"/>
                      </a:lnTo>
                      <a:lnTo>
                        <a:pt x="1692" y="961"/>
                      </a:lnTo>
                      <a:lnTo>
                        <a:pt x="1683" y="971"/>
                      </a:lnTo>
                      <a:lnTo>
                        <a:pt x="1673" y="980"/>
                      </a:lnTo>
                      <a:lnTo>
                        <a:pt x="1667" y="983"/>
                      </a:lnTo>
                      <a:lnTo>
                        <a:pt x="1661" y="987"/>
                      </a:lnTo>
                      <a:lnTo>
                        <a:pt x="1654" y="989"/>
                      </a:lnTo>
                      <a:lnTo>
                        <a:pt x="1647" y="991"/>
                      </a:lnTo>
                      <a:lnTo>
                        <a:pt x="1641" y="992"/>
                      </a:lnTo>
                      <a:lnTo>
                        <a:pt x="1633" y="992"/>
                      </a:lnTo>
                      <a:lnTo>
                        <a:pt x="355" y="992"/>
                      </a:lnTo>
                      <a:lnTo>
                        <a:pt x="355" y="992"/>
                      </a:lnTo>
                      <a:lnTo>
                        <a:pt x="347" y="992"/>
                      </a:lnTo>
                      <a:lnTo>
                        <a:pt x="341" y="991"/>
                      </a:lnTo>
                      <a:lnTo>
                        <a:pt x="334" y="989"/>
                      </a:lnTo>
                      <a:lnTo>
                        <a:pt x="327" y="987"/>
                      </a:lnTo>
                      <a:lnTo>
                        <a:pt x="321" y="983"/>
                      </a:lnTo>
                      <a:lnTo>
                        <a:pt x="315" y="980"/>
                      </a:lnTo>
                      <a:lnTo>
                        <a:pt x="305" y="971"/>
                      </a:lnTo>
                      <a:lnTo>
                        <a:pt x="296" y="961"/>
                      </a:lnTo>
                      <a:lnTo>
                        <a:pt x="293" y="956"/>
                      </a:lnTo>
                      <a:lnTo>
                        <a:pt x="290" y="949"/>
                      </a:lnTo>
                      <a:lnTo>
                        <a:pt x="287" y="942"/>
                      </a:lnTo>
                      <a:lnTo>
                        <a:pt x="285" y="936"/>
                      </a:lnTo>
                      <a:lnTo>
                        <a:pt x="284" y="929"/>
                      </a:lnTo>
                      <a:lnTo>
                        <a:pt x="284" y="921"/>
                      </a:lnTo>
                      <a:lnTo>
                        <a:pt x="284" y="921"/>
                      </a:lnTo>
                      <a:close/>
                      <a:moveTo>
                        <a:pt x="284" y="1347"/>
                      </a:moveTo>
                      <a:lnTo>
                        <a:pt x="284" y="1347"/>
                      </a:lnTo>
                      <a:lnTo>
                        <a:pt x="284" y="1339"/>
                      </a:lnTo>
                      <a:lnTo>
                        <a:pt x="285" y="1332"/>
                      </a:lnTo>
                      <a:lnTo>
                        <a:pt x="287" y="1326"/>
                      </a:lnTo>
                      <a:lnTo>
                        <a:pt x="290" y="1319"/>
                      </a:lnTo>
                      <a:lnTo>
                        <a:pt x="293" y="1312"/>
                      </a:lnTo>
                      <a:lnTo>
                        <a:pt x="296" y="1307"/>
                      </a:lnTo>
                      <a:lnTo>
                        <a:pt x="305" y="1297"/>
                      </a:lnTo>
                      <a:lnTo>
                        <a:pt x="315" y="1288"/>
                      </a:lnTo>
                      <a:lnTo>
                        <a:pt x="321" y="1285"/>
                      </a:lnTo>
                      <a:lnTo>
                        <a:pt x="327" y="1281"/>
                      </a:lnTo>
                      <a:lnTo>
                        <a:pt x="334" y="1279"/>
                      </a:lnTo>
                      <a:lnTo>
                        <a:pt x="341" y="1277"/>
                      </a:lnTo>
                      <a:lnTo>
                        <a:pt x="347" y="1276"/>
                      </a:lnTo>
                      <a:lnTo>
                        <a:pt x="355" y="1276"/>
                      </a:lnTo>
                      <a:lnTo>
                        <a:pt x="1633" y="1276"/>
                      </a:lnTo>
                      <a:lnTo>
                        <a:pt x="1633" y="1276"/>
                      </a:lnTo>
                      <a:lnTo>
                        <a:pt x="1641" y="1276"/>
                      </a:lnTo>
                      <a:lnTo>
                        <a:pt x="1647" y="1277"/>
                      </a:lnTo>
                      <a:lnTo>
                        <a:pt x="1654" y="1279"/>
                      </a:lnTo>
                      <a:lnTo>
                        <a:pt x="1661" y="1281"/>
                      </a:lnTo>
                      <a:lnTo>
                        <a:pt x="1667" y="1285"/>
                      </a:lnTo>
                      <a:lnTo>
                        <a:pt x="1673" y="1288"/>
                      </a:lnTo>
                      <a:lnTo>
                        <a:pt x="1683" y="1297"/>
                      </a:lnTo>
                      <a:lnTo>
                        <a:pt x="1692" y="1307"/>
                      </a:lnTo>
                      <a:lnTo>
                        <a:pt x="1695" y="1312"/>
                      </a:lnTo>
                      <a:lnTo>
                        <a:pt x="1698" y="1319"/>
                      </a:lnTo>
                      <a:lnTo>
                        <a:pt x="1701" y="1326"/>
                      </a:lnTo>
                      <a:lnTo>
                        <a:pt x="1703" y="1332"/>
                      </a:lnTo>
                      <a:lnTo>
                        <a:pt x="1704" y="1339"/>
                      </a:lnTo>
                      <a:lnTo>
                        <a:pt x="1704" y="1347"/>
                      </a:lnTo>
                      <a:lnTo>
                        <a:pt x="1704" y="1347"/>
                      </a:lnTo>
                      <a:lnTo>
                        <a:pt x="1704" y="1354"/>
                      </a:lnTo>
                      <a:lnTo>
                        <a:pt x="1703" y="1361"/>
                      </a:lnTo>
                      <a:lnTo>
                        <a:pt x="1701" y="1368"/>
                      </a:lnTo>
                      <a:lnTo>
                        <a:pt x="1698" y="1374"/>
                      </a:lnTo>
                      <a:lnTo>
                        <a:pt x="1695" y="1381"/>
                      </a:lnTo>
                      <a:lnTo>
                        <a:pt x="1692" y="1386"/>
                      </a:lnTo>
                      <a:lnTo>
                        <a:pt x="1683" y="1396"/>
                      </a:lnTo>
                      <a:lnTo>
                        <a:pt x="1673" y="1405"/>
                      </a:lnTo>
                      <a:lnTo>
                        <a:pt x="1667" y="1409"/>
                      </a:lnTo>
                      <a:lnTo>
                        <a:pt x="1661" y="1412"/>
                      </a:lnTo>
                      <a:lnTo>
                        <a:pt x="1654" y="1414"/>
                      </a:lnTo>
                      <a:lnTo>
                        <a:pt x="1647" y="1416"/>
                      </a:lnTo>
                      <a:lnTo>
                        <a:pt x="1641" y="1418"/>
                      </a:lnTo>
                      <a:lnTo>
                        <a:pt x="1633" y="1418"/>
                      </a:lnTo>
                      <a:lnTo>
                        <a:pt x="355" y="1418"/>
                      </a:lnTo>
                      <a:lnTo>
                        <a:pt x="355" y="1418"/>
                      </a:lnTo>
                      <a:lnTo>
                        <a:pt x="347" y="1418"/>
                      </a:lnTo>
                      <a:lnTo>
                        <a:pt x="341" y="1416"/>
                      </a:lnTo>
                      <a:lnTo>
                        <a:pt x="334" y="1414"/>
                      </a:lnTo>
                      <a:lnTo>
                        <a:pt x="327" y="1412"/>
                      </a:lnTo>
                      <a:lnTo>
                        <a:pt x="321" y="1409"/>
                      </a:lnTo>
                      <a:lnTo>
                        <a:pt x="315" y="1405"/>
                      </a:lnTo>
                      <a:lnTo>
                        <a:pt x="305" y="1396"/>
                      </a:lnTo>
                      <a:lnTo>
                        <a:pt x="296" y="1386"/>
                      </a:lnTo>
                      <a:lnTo>
                        <a:pt x="293" y="1381"/>
                      </a:lnTo>
                      <a:lnTo>
                        <a:pt x="290" y="1374"/>
                      </a:lnTo>
                      <a:lnTo>
                        <a:pt x="287" y="1368"/>
                      </a:lnTo>
                      <a:lnTo>
                        <a:pt x="285" y="1361"/>
                      </a:lnTo>
                      <a:lnTo>
                        <a:pt x="284" y="1354"/>
                      </a:lnTo>
                      <a:lnTo>
                        <a:pt x="284" y="1347"/>
                      </a:lnTo>
                      <a:lnTo>
                        <a:pt x="284" y="134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0" name="Retângulo 79">
                  <a:extLst>
                    <a:ext uri="{FF2B5EF4-FFF2-40B4-BE49-F238E27FC236}">
                      <a16:creationId xmlns:a16="http://schemas.microsoft.com/office/drawing/2014/main" id="{37DA7EED-DBC4-83A7-C3E4-6C9BC64AFAA1}"/>
                    </a:ext>
                  </a:extLst>
                </p:cNvPr>
                <p:cNvSpPr/>
                <p:nvPr/>
              </p:nvSpPr>
              <p:spPr>
                <a:xfrm>
                  <a:off x="9494209" y="5141488"/>
                  <a:ext cx="205899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1" name="Freeform 17">
                  <a:extLst>
                    <a:ext uri="{FF2B5EF4-FFF2-40B4-BE49-F238E27FC236}">
                      <a16:creationId xmlns:a16="http://schemas.microsoft.com/office/drawing/2014/main" id="{27A5A2CB-4460-9EF6-B936-1D632ED584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49633" y="5141488"/>
                  <a:ext cx="362066" cy="419406"/>
                </a:xfrm>
                <a:custGeom>
                  <a:avLst/>
                  <a:gdLst>
                    <a:gd name="T0" fmla="*/ 113 w 1988"/>
                    <a:gd name="T1" fmla="*/ 3 h 2268"/>
                    <a:gd name="T2" fmla="*/ 52 w 1988"/>
                    <a:gd name="T3" fmla="*/ 32 h 2268"/>
                    <a:gd name="T4" fmla="*/ 11 w 1988"/>
                    <a:gd name="T5" fmla="*/ 86 h 2268"/>
                    <a:gd name="T6" fmla="*/ 0 w 1988"/>
                    <a:gd name="T7" fmla="*/ 2126 h 2268"/>
                    <a:gd name="T8" fmla="*/ 11 w 1988"/>
                    <a:gd name="T9" fmla="*/ 2182 h 2268"/>
                    <a:gd name="T10" fmla="*/ 52 w 1988"/>
                    <a:gd name="T11" fmla="*/ 2236 h 2268"/>
                    <a:gd name="T12" fmla="*/ 113 w 1988"/>
                    <a:gd name="T13" fmla="*/ 2265 h 2268"/>
                    <a:gd name="T14" fmla="*/ 1988 w 1988"/>
                    <a:gd name="T15" fmla="*/ 142 h 2268"/>
                    <a:gd name="T16" fmla="*/ 1977 w 1988"/>
                    <a:gd name="T17" fmla="*/ 86 h 2268"/>
                    <a:gd name="T18" fmla="*/ 1936 w 1988"/>
                    <a:gd name="T19" fmla="*/ 32 h 2268"/>
                    <a:gd name="T20" fmla="*/ 1875 w 1988"/>
                    <a:gd name="T21" fmla="*/ 3 h 2268"/>
                    <a:gd name="T22" fmla="*/ 1420 w 1988"/>
                    <a:gd name="T23" fmla="*/ 1701 h 2268"/>
                    <a:gd name="T24" fmla="*/ 1420 w 1988"/>
                    <a:gd name="T25" fmla="*/ 1559 h 2268"/>
                    <a:gd name="T26" fmla="*/ 1352 w 1988"/>
                    <a:gd name="T27" fmla="*/ 1576 h 2268"/>
                    <a:gd name="T28" fmla="*/ 1302 w 1988"/>
                    <a:gd name="T29" fmla="*/ 1621 h 2268"/>
                    <a:gd name="T30" fmla="*/ 1279 w 1988"/>
                    <a:gd name="T31" fmla="*/ 1687 h 2268"/>
                    <a:gd name="T32" fmla="*/ 1846 w 1988"/>
                    <a:gd name="T33" fmla="*/ 142 h 2268"/>
                    <a:gd name="T34" fmla="*/ 285 w 1988"/>
                    <a:gd name="T35" fmla="*/ 482 h 2268"/>
                    <a:gd name="T36" fmla="*/ 305 w 1988"/>
                    <a:gd name="T37" fmla="*/ 446 h 2268"/>
                    <a:gd name="T38" fmla="*/ 341 w 1988"/>
                    <a:gd name="T39" fmla="*/ 426 h 2268"/>
                    <a:gd name="T40" fmla="*/ 1641 w 1988"/>
                    <a:gd name="T41" fmla="*/ 425 h 2268"/>
                    <a:gd name="T42" fmla="*/ 1673 w 1988"/>
                    <a:gd name="T43" fmla="*/ 437 h 2268"/>
                    <a:gd name="T44" fmla="*/ 1701 w 1988"/>
                    <a:gd name="T45" fmla="*/ 475 h 2268"/>
                    <a:gd name="T46" fmla="*/ 1704 w 1988"/>
                    <a:gd name="T47" fmla="*/ 504 h 2268"/>
                    <a:gd name="T48" fmla="*/ 1692 w 1988"/>
                    <a:gd name="T49" fmla="*/ 536 h 2268"/>
                    <a:gd name="T50" fmla="*/ 1654 w 1988"/>
                    <a:gd name="T51" fmla="*/ 564 h 2268"/>
                    <a:gd name="T52" fmla="*/ 355 w 1988"/>
                    <a:gd name="T53" fmla="*/ 567 h 2268"/>
                    <a:gd name="T54" fmla="*/ 321 w 1988"/>
                    <a:gd name="T55" fmla="*/ 558 h 2268"/>
                    <a:gd name="T56" fmla="*/ 290 w 1988"/>
                    <a:gd name="T57" fmla="*/ 524 h 2268"/>
                    <a:gd name="T58" fmla="*/ 284 w 1988"/>
                    <a:gd name="T59" fmla="*/ 496 h 2268"/>
                    <a:gd name="T60" fmla="*/ 287 w 1988"/>
                    <a:gd name="T61" fmla="*/ 900 h 2268"/>
                    <a:gd name="T62" fmla="*/ 315 w 1988"/>
                    <a:gd name="T63" fmla="*/ 863 h 2268"/>
                    <a:gd name="T64" fmla="*/ 347 w 1988"/>
                    <a:gd name="T65" fmla="*/ 851 h 2268"/>
                    <a:gd name="T66" fmla="*/ 1647 w 1988"/>
                    <a:gd name="T67" fmla="*/ 852 h 2268"/>
                    <a:gd name="T68" fmla="*/ 1683 w 1988"/>
                    <a:gd name="T69" fmla="*/ 872 h 2268"/>
                    <a:gd name="T70" fmla="*/ 1703 w 1988"/>
                    <a:gd name="T71" fmla="*/ 907 h 2268"/>
                    <a:gd name="T72" fmla="*/ 1703 w 1988"/>
                    <a:gd name="T73" fmla="*/ 936 h 2268"/>
                    <a:gd name="T74" fmla="*/ 1683 w 1988"/>
                    <a:gd name="T75" fmla="*/ 971 h 2268"/>
                    <a:gd name="T76" fmla="*/ 1647 w 1988"/>
                    <a:gd name="T77" fmla="*/ 991 h 2268"/>
                    <a:gd name="T78" fmla="*/ 347 w 1988"/>
                    <a:gd name="T79" fmla="*/ 992 h 2268"/>
                    <a:gd name="T80" fmla="*/ 315 w 1988"/>
                    <a:gd name="T81" fmla="*/ 980 h 2268"/>
                    <a:gd name="T82" fmla="*/ 287 w 1988"/>
                    <a:gd name="T83" fmla="*/ 942 h 2268"/>
                    <a:gd name="T84" fmla="*/ 284 w 1988"/>
                    <a:gd name="T85" fmla="*/ 1347 h 2268"/>
                    <a:gd name="T86" fmla="*/ 290 w 1988"/>
                    <a:gd name="T87" fmla="*/ 1319 h 2268"/>
                    <a:gd name="T88" fmla="*/ 321 w 1988"/>
                    <a:gd name="T89" fmla="*/ 1285 h 2268"/>
                    <a:gd name="T90" fmla="*/ 355 w 1988"/>
                    <a:gd name="T91" fmla="*/ 1276 h 2268"/>
                    <a:gd name="T92" fmla="*/ 1654 w 1988"/>
                    <a:gd name="T93" fmla="*/ 1279 h 2268"/>
                    <a:gd name="T94" fmla="*/ 1692 w 1988"/>
                    <a:gd name="T95" fmla="*/ 1307 h 2268"/>
                    <a:gd name="T96" fmla="*/ 1704 w 1988"/>
                    <a:gd name="T97" fmla="*/ 1339 h 2268"/>
                    <a:gd name="T98" fmla="*/ 1701 w 1988"/>
                    <a:gd name="T99" fmla="*/ 1368 h 2268"/>
                    <a:gd name="T100" fmla="*/ 1673 w 1988"/>
                    <a:gd name="T101" fmla="*/ 1405 h 2268"/>
                    <a:gd name="T102" fmla="*/ 1641 w 1988"/>
                    <a:gd name="T103" fmla="*/ 1418 h 2268"/>
                    <a:gd name="T104" fmla="*/ 341 w 1988"/>
                    <a:gd name="T105" fmla="*/ 1416 h 2268"/>
                    <a:gd name="T106" fmla="*/ 305 w 1988"/>
                    <a:gd name="T107" fmla="*/ 1396 h 2268"/>
                    <a:gd name="T108" fmla="*/ 285 w 1988"/>
                    <a:gd name="T109" fmla="*/ 1361 h 2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988" h="2268">
                      <a:moveTo>
                        <a:pt x="1846" y="0"/>
                      </a:move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28" y="1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7" y="11"/>
                      </a:lnTo>
                      <a:lnTo>
                        <a:pt x="74" y="17"/>
                      </a:lnTo>
                      <a:lnTo>
                        <a:pt x="62" y="24"/>
                      </a:lnTo>
                      <a:lnTo>
                        <a:pt x="52" y="32"/>
                      </a:lnTo>
                      <a:lnTo>
                        <a:pt x="41" y="41"/>
                      </a:lnTo>
                      <a:lnTo>
                        <a:pt x="32" y="52"/>
                      </a:lnTo>
                      <a:lnTo>
                        <a:pt x="24" y="62"/>
                      </a:lnTo>
                      <a:lnTo>
                        <a:pt x="17" y="74"/>
                      </a:lnTo>
                      <a:lnTo>
                        <a:pt x="11" y="86"/>
                      </a:lnTo>
                      <a:lnTo>
                        <a:pt x="7" y="100"/>
                      </a:lnTo>
                      <a:lnTo>
                        <a:pt x="3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" y="2141"/>
                      </a:lnTo>
                      <a:lnTo>
                        <a:pt x="3" y="2155"/>
                      </a:lnTo>
                      <a:lnTo>
                        <a:pt x="7" y="2168"/>
                      </a:lnTo>
                      <a:lnTo>
                        <a:pt x="11" y="2182"/>
                      </a:lnTo>
                      <a:lnTo>
                        <a:pt x="17" y="2194"/>
                      </a:lnTo>
                      <a:lnTo>
                        <a:pt x="24" y="2206"/>
                      </a:lnTo>
                      <a:lnTo>
                        <a:pt x="32" y="2216"/>
                      </a:lnTo>
                      <a:lnTo>
                        <a:pt x="41" y="2227"/>
                      </a:lnTo>
                      <a:lnTo>
                        <a:pt x="52" y="2236"/>
                      </a:lnTo>
                      <a:lnTo>
                        <a:pt x="62" y="2244"/>
                      </a:lnTo>
                      <a:lnTo>
                        <a:pt x="74" y="2251"/>
                      </a:lnTo>
                      <a:lnTo>
                        <a:pt x="87" y="2257"/>
                      </a:lnTo>
                      <a:lnTo>
                        <a:pt x="100" y="2261"/>
                      </a:lnTo>
                      <a:lnTo>
                        <a:pt x="113" y="2265"/>
                      </a:lnTo>
                      <a:lnTo>
                        <a:pt x="128" y="2267"/>
                      </a:lnTo>
                      <a:lnTo>
                        <a:pt x="142" y="2268"/>
                      </a:lnTo>
                      <a:lnTo>
                        <a:pt x="1420" y="2268"/>
                      </a:lnTo>
                      <a:lnTo>
                        <a:pt x="1988" y="1701"/>
                      </a:lnTo>
                      <a:lnTo>
                        <a:pt x="1988" y="142"/>
                      </a:lnTo>
                      <a:lnTo>
                        <a:pt x="1988" y="142"/>
                      </a:lnTo>
                      <a:lnTo>
                        <a:pt x="1987" y="127"/>
                      </a:lnTo>
                      <a:lnTo>
                        <a:pt x="1985" y="113"/>
                      </a:lnTo>
                      <a:lnTo>
                        <a:pt x="1981" y="100"/>
                      </a:lnTo>
                      <a:lnTo>
                        <a:pt x="1977" y="86"/>
                      </a:lnTo>
                      <a:lnTo>
                        <a:pt x="1971" y="74"/>
                      </a:lnTo>
                      <a:lnTo>
                        <a:pt x="1964" y="62"/>
                      </a:lnTo>
                      <a:lnTo>
                        <a:pt x="1956" y="52"/>
                      </a:lnTo>
                      <a:lnTo>
                        <a:pt x="1947" y="41"/>
                      </a:lnTo>
                      <a:lnTo>
                        <a:pt x="1936" y="32"/>
                      </a:lnTo>
                      <a:lnTo>
                        <a:pt x="1926" y="24"/>
                      </a:lnTo>
                      <a:lnTo>
                        <a:pt x="1914" y="17"/>
                      </a:lnTo>
                      <a:lnTo>
                        <a:pt x="1901" y="11"/>
                      </a:lnTo>
                      <a:lnTo>
                        <a:pt x="1888" y="7"/>
                      </a:lnTo>
                      <a:lnTo>
                        <a:pt x="1875" y="3"/>
                      </a:lnTo>
                      <a:lnTo>
                        <a:pt x="1860" y="1"/>
                      </a:lnTo>
                      <a:lnTo>
                        <a:pt x="1846" y="0"/>
                      </a:lnTo>
                      <a:lnTo>
                        <a:pt x="1846" y="0"/>
                      </a:lnTo>
                      <a:close/>
                      <a:moveTo>
                        <a:pt x="1420" y="2068"/>
                      </a:moveTo>
                      <a:lnTo>
                        <a:pt x="1420" y="1701"/>
                      </a:lnTo>
                      <a:lnTo>
                        <a:pt x="1787" y="1701"/>
                      </a:lnTo>
                      <a:lnTo>
                        <a:pt x="1420" y="2068"/>
                      </a:lnTo>
                      <a:close/>
                      <a:moveTo>
                        <a:pt x="1846" y="1559"/>
                      </a:moveTo>
                      <a:lnTo>
                        <a:pt x="1420" y="1559"/>
                      </a:lnTo>
                      <a:lnTo>
                        <a:pt x="1420" y="1559"/>
                      </a:lnTo>
                      <a:lnTo>
                        <a:pt x="1406" y="1560"/>
                      </a:lnTo>
                      <a:lnTo>
                        <a:pt x="1391" y="1563"/>
                      </a:lnTo>
                      <a:lnTo>
                        <a:pt x="1378" y="1566"/>
                      </a:lnTo>
                      <a:lnTo>
                        <a:pt x="1365" y="1570"/>
                      </a:lnTo>
                      <a:lnTo>
                        <a:pt x="1352" y="1576"/>
                      </a:lnTo>
                      <a:lnTo>
                        <a:pt x="1340" y="1584"/>
                      </a:lnTo>
                      <a:lnTo>
                        <a:pt x="1330" y="1591"/>
                      </a:lnTo>
                      <a:lnTo>
                        <a:pt x="1319" y="1600"/>
                      </a:lnTo>
                      <a:lnTo>
                        <a:pt x="1310" y="1611"/>
                      </a:lnTo>
                      <a:lnTo>
                        <a:pt x="1302" y="1621"/>
                      </a:lnTo>
                      <a:lnTo>
                        <a:pt x="1295" y="1633"/>
                      </a:lnTo>
                      <a:lnTo>
                        <a:pt x="1289" y="1646"/>
                      </a:lnTo>
                      <a:lnTo>
                        <a:pt x="1285" y="1659"/>
                      </a:lnTo>
                      <a:lnTo>
                        <a:pt x="1281" y="1672"/>
                      </a:lnTo>
                      <a:lnTo>
                        <a:pt x="1279" y="1687"/>
                      </a:lnTo>
                      <a:lnTo>
                        <a:pt x="1278" y="1701"/>
                      </a:lnTo>
                      <a:lnTo>
                        <a:pt x="1278" y="2126"/>
                      </a:lnTo>
                      <a:lnTo>
                        <a:pt x="142" y="2126"/>
                      </a:lnTo>
                      <a:lnTo>
                        <a:pt x="142" y="142"/>
                      </a:lnTo>
                      <a:lnTo>
                        <a:pt x="1846" y="142"/>
                      </a:lnTo>
                      <a:lnTo>
                        <a:pt x="1846" y="1559"/>
                      </a:lnTo>
                      <a:close/>
                      <a:moveTo>
                        <a:pt x="284" y="496"/>
                      </a:moveTo>
                      <a:lnTo>
                        <a:pt x="284" y="496"/>
                      </a:lnTo>
                      <a:lnTo>
                        <a:pt x="284" y="488"/>
                      </a:lnTo>
                      <a:lnTo>
                        <a:pt x="285" y="482"/>
                      </a:lnTo>
                      <a:lnTo>
                        <a:pt x="287" y="475"/>
                      </a:lnTo>
                      <a:lnTo>
                        <a:pt x="290" y="468"/>
                      </a:lnTo>
                      <a:lnTo>
                        <a:pt x="293" y="462"/>
                      </a:lnTo>
                      <a:lnTo>
                        <a:pt x="296" y="456"/>
                      </a:lnTo>
                      <a:lnTo>
                        <a:pt x="305" y="446"/>
                      </a:lnTo>
                      <a:lnTo>
                        <a:pt x="315" y="437"/>
                      </a:lnTo>
                      <a:lnTo>
                        <a:pt x="321" y="434"/>
                      </a:lnTo>
                      <a:lnTo>
                        <a:pt x="327" y="431"/>
                      </a:lnTo>
                      <a:lnTo>
                        <a:pt x="334" y="429"/>
                      </a:lnTo>
                      <a:lnTo>
                        <a:pt x="341" y="426"/>
                      </a:lnTo>
                      <a:lnTo>
                        <a:pt x="347" y="425"/>
                      </a:lnTo>
                      <a:lnTo>
                        <a:pt x="355" y="425"/>
                      </a:lnTo>
                      <a:lnTo>
                        <a:pt x="1633" y="425"/>
                      </a:lnTo>
                      <a:lnTo>
                        <a:pt x="1633" y="425"/>
                      </a:lnTo>
                      <a:lnTo>
                        <a:pt x="1641" y="425"/>
                      </a:lnTo>
                      <a:lnTo>
                        <a:pt x="1647" y="426"/>
                      </a:lnTo>
                      <a:lnTo>
                        <a:pt x="1654" y="429"/>
                      </a:lnTo>
                      <a:lnTo>
                        <a:pt x="1661" y="431"/>
                      </a:lnTo>
                      <a:lnTo>
                        <a:pt x="1667" y="434"/>
                      </a:lnTo>
                      <a:lnTo>
                        <a:pt x="1673" y="437"/>
                      </a:lnTo>
                      <a:lnTo>
                        <a:pt x="1683" y="446"/>
                      </a:lnTo>
                      <a:lnTo>
                        <a:pt x="1692" y="456"/>
                      </a:lnTo>
                      <a:lnTo>
                        <a:pt x="1695" y="462"/>
                      </a:lnTo>
                      <a:lnTo>
                        <a:pt x="1698" y="468"/>
                      </a:lnTo>
                      <a:lnTo>
                        <a:pt x="1701" y="475"/>
                      </a:lnTo>
                      <a:lnTo>
                        <a:pt x="1703" y="482"/>
                      </a:lnTo>
                      <a:lnTo>
                        <a:pt x="1704" y="488"/>
                      </a:lnTo>
                      <a:lnTo>
                        <a:pt x="1704" y="496"/>
                      </a:lnTo>
                      <a:lnTo>
                        <a:pt x="1704" y="496"/>
                      </a:lnTo>
                      <a:lnTo>
                        <a:pt x="1704" y="504"/>
                      </a:lnTo>
                      <a:lnTo>
                        <a:pt x="1703" y="511"/>
                      </a:lnTo>
                      <a:lnTo>
                        <a:pt x="1701" y="517"/>
                      </a:lnTo>
                      <a:lnTo>
                        <a:pt x="1698" y="524"/>
                      </a:lnTo>
                      <a:lnTo>
                        <a:pt x="1695" y="530"/>
                      </a:lnTo>
                      <a:lnTo>
                        <a:pt x="1692" y="536"/>
                      </a:lnTo>
                      <a:lnTo>
                        <a:pt x="1683" y="546"/>
                      </a:lnTo>
                      <a:lnTo>
                        <a:pt x="1673" y="555"/>
                      </a:lnTo>
                      <a:lnTo>
                        <a:pt x="1667" y="558"/>
                      </a:lnTo>
                      <a:lnTo>
                        <a:pt x="1661" y="561"/>
                      </a:lnTo>
                      <a:lnTo>
                        <a:pt x="1654" y="564"/>
                      </a:lnTo>
                      <a:lnTo>
                        <a:pt x="1647" y="566"/>
                      </a:lnTo>
                      <a:lnTo>
                        <a:pt x="1641" y="567"/>
                      </a:lnTo>
                      <a:lnTo>
                        <a:pt x="1633" y="567"/>
                      </a:lnTo>
                      <a:lnTo>
                        <a:pt x="355" y="567"/>
                      </a:lnTo>
                      <a:lnTo>
                        <a:pt x="355" y="567"/>
                      </a:lnTo>
                      <a:lnTo>
                        <a:pt x="347" y="567"/>
                      </a:lnTo>
                      <a:lnTo>
                        <a:pt x="341" y="566"/>
                      </a:lnTo>
                      <a:lnTo>
                        <a:pt x="334" y="564"/>
                      </a:lnTo>
                      <a:lnTo>
                        <a:pt x="327" y="561"/>
                      </a:lnTo>
                      <a:lnTo>
                        <a:pt x="321" y="558"/>
                      </a:lnTo>
                      <a:lnTo>
                        <a:pt x="315" y="555"/>
                      </a:lnTo>
                      <a:lnTo>
                        <a:pt x="305" y="546"/>
                      </a:lnTo>
                      <a:lnTo>
                        <a:pt x="296" y="536"/>
                      </a:lnTo>
                      <a:lnTo>
                        <a:pt x="293" y="530"/>
                      </a:lnTo>
                      <a:lnTo>
                        <a:pt x="290" y="524"/>
                      </a:lnTo>
                      <a:lnTo>
                        <a:pt x="287" y="517"/>
                      </a:lnTo>
                      <a:lnTo>
                        <a:pt x="285" y="511"/>
                      </a:lnTo>
                      <a:lnTo>
                        <a:pt x="284" y="504"/>
                      </a:lnTo>
                      <a:lnTo>
                        <a:pt x="284" y="496"/>
                      </a:lnTo>
                      <a:lnTo>
                        <a:pt x="284" y="496"/>
                      </a:lnTo>
                      <a:close/>
                      <a:moveTo>
                        <a:pt x="284" y="921"/>
                      </a:moveTo>
                      <a:lnTo>
                        <a:pt x="284" y="921"/>
                      </a:lnTo>
                      <a:lnTo>
                        <a:pt x="284" y="914"/>
                      </a:lnTo>
                      <a:lnTo>
                        <a:pt x="285" y="907"/>
                      </a:lnTo>
                      <a:lnTo>
                        <a:pt x="287" y="900"/>
                      </a:lnTo>
                      <a:lnTo>
                        <a:pt x="290" y="894"/>
                      </a:lnTo>
                      <a:lnTo>
                        <a:pt x="293" y="887"/>
                      </a:lnTo>
                      <a:lnTo>
                        <a:pt x="296" y="882"/>
                      </a:lnTo>
                      <a:lnTo>
                        <a:pt x="305" y="872"/>
                      </a:lnTo>
                      <a:lnTo>
                        <a:pt x="315" y="863"/>
                      </a:lnTo>
                      <a:lnTo>
                        <a:pt x="321" y="859"/>
                      </a:lnTo>
                      <a:lnTo>
                        <a:pt x="327" y="856"/>
                      </a:lnTo>
                      <a:lnTo>
                        <a:pt x="334" y="854"/>
                      </a:lnTo>
                      <a:lnTo>
                        <a:pt x="341" y="852"/>
                      </a:lnTo>
                      <a:lnTo>
                        <a:pt x="347" y="851"/>
                      </a:lnTo>
                      <a:lnTo>
                        <a:pt x="355" y="851"/>
                      </a:lnTo>
                      <a:lnTo>
                        <a:pt x="1633" y="851"/>
                      </a:lnTo>
                      <a:lnTo>
                        <a:pt x="1633" y="851"/>
                      </a:lnTo>
                      <a:lnTo>
                        <a:pt x="1641" y="851"/>
                      </a:lnTo>
                      <a:lnTo>
                        <a:pt x="1647" y="852"/>
                      </a:lnTo>
                      <a:lnTo>
                        <a:pt x="1654" y="854"/>
                      </a:lnTo>
                      <a:lnTo>
                        <a:pt x="1661" y="856"/>
                      </a:lnTo>
                      <a:lnTo>
                        <a:pt x="1667" y="859"/>
                      </a:lnTo>
                      <a:lnTo>
                        <a:pt x="1673" y="863"/>
                      </a:lnTo>
                      <a:lnTo>
                        <a:pt x="1683" y="872"/>
                      </a:lnTo>
                      <a:lnTo>
                        <a:pt x="1692" y="882"/>
                      </a:lnTo>
                      <a:lnTo>
                        <a:pt x="1695" y="887"/>
                      </a:lnTo>
                      <a:lnTo>
                        <a:pt x="1698" y="894"/>
                      </a:lnTo>
                      <a:lnTo>
                        <a:pt x="1701" y="900"/>
                      </a:lnTo>
                      <a:lnTo>
                        <a:pt x="1703" y="907"/>
                      </a:lnTo>
                      <a:lnTo>
                        <a:pt x="1704" y="914"/>
                      </a:lnTo>
                      <a:lnTo>
                        <a:pt x="1704" y="921"/>
                      </a:lnTo>
                      <a:lnTo>
                        <a:pt x="1704" y="921"/>
                      </a:lnTo>
                      <a:lnTo>
                        <a:pt x="1704" y="929"/>
                      </a:lnTo>
                      <a:lnTo>
                        <a:pt x="1703" y="936"/>
                      </a:lnTo>
                      <a:lnTo>
                        <a:pt x="1701" y="942"/>
                      </a:lnTo>
                      <a:lnTo>
                        <a:pt x="1698" y="949"/>
                      </a:lnTo>
                      <a:lnTo>
                        <a:pt x="1695" y="956"/>
                      </a:lnTo>
                      <a:lnTo>
                        <a:pt x="1692" y="961"/>
                      </a:lnTo>
                      <a:lnTo>
                        <a:pt x="1683" y="971"/>
                      </a:lnTo>
                      <a:lnTo>
                        <a:pt x="1673" y="980"/>
                      </a:lnTo>
                      <a:lnTo>
                        <a:pt x="1667" y="983"/>
                      </a:lnTo>
                      <a:lnTo>
                        <a:pt x="1661" y="987"/>
                      </a:lnTo>
                      <a:lnTo>
                        <a:pt x="1654" y="989"/>
                      </a:lnTo>
                      <a:lnTo>
                        <a:pt x="1647" y="991"/>
                      </a:lnTo>
                      <a:lnTo>
                        <a:pt x="1641" y="992"/>
                      </a:lnTo>
                      <a:lnTo>
                        <a:pt x="1633" y="992"/>
                      </a:lnTo>
                      <a:lnTo>
                        <a:pt x="355" y="992"/>
                      </a:lnTo>
                      <a:lnTo>
                        <a:pt x="355" y="992"/>
                      </a:lnTo>
                      <a:lnTo>
                        <a:pt x="347" y="992"/>
                      </a:lnTo>
                      <a:lnTo>
                        <a:pt x="341" y="991"/>
                      </a:lnTo>
                      <a:lnTo>
                        <a:pt x="334" y="989"/>
                      </a:lnTo>
                      <a:lnTo>
                        <a:pt x="327" y="987"/>
                      </a:lnTo>
                      <a:lnTo>
                        <a:pt x="321" y="983"/>
                      </a:lnTo>
                      <a:lnTo>
                        <a:pt x="315" y="980"/>
                      </a:lnTo>
                      <a:lnTo>
                        <a:pt x="305" y="971"/>
                      </a:lnTo>
                      <a:lnTo>
                        <a:pt x="296" y="961"/>
                      </a:lnTo>
                      <a:lnTo>
                        <a:pt x="293" y="956"/>
                      </a:lnTo>
                      <a:lnTo>
                        <a:pt x="290" y="949"/>
                      </a:lnTo>
                      <a:lnTo>
                        <a:pt x="287" y="942"/>
                      </a:lnTo>
                      <a:lnTo>
                        <a:pt x="285" y="936"/>
                      </a:lnTo>
                      <a:lnTo>
                        <a:pt x="284" y="929"/>
                      </a:lnTo>
                      <a:lnTo>
                        <a:pt x="284" y="921"/>
                      </a:lnTo>
                      <a:lnTo>
                        <a:pt x="284" y="921"/>
                      </a:lnTo>
                      <a:close/>
                      <a:moveTo>
                        <a:pt x="284" y="1347"/>
                      </a:moveTo>
                      <a:lnTo>
                        <a:pt x="284" y="1347"/>
                      </a:lnTo>
                      <a:lnTo>
                        <a:pt x="284" y="1339"/>
                      </a:lnTo>
                      <a:lnTo>
                        <a:pt x="285" y="1332"/>
                      </a:lnTo>
                      <a:lnTo>
                        <a:pt x="287" y="1326"/>
                      </a:lnTo>
                      <a:lnTo>
                        <a:pt x="290" y="1319"/>
                      </a:lnTo>
                      <a:lnTo>
                        <a:pt x="293" y="1312"/>
                      </a:lnTo>
                      <a:lnTo>
                        <a:pt x="296" y="1307"/>
                      </a:lnTo>
                      <a:lnTo>
                        <a:pt x="305" y="1297"/>
                      </a:lnTo>
                      <a:lnTo>
                        <a:pt x="315" y="1288"/>
                      </a:lnTo>
                      <a:lnTo>
                        <a:pt x="321" y="1285"/>
                      </a:lnTo>
                      <a:lnTo>
                        <a:pt x="327" y="1281"/>
                      </a:lnTo>
                      <a:lnTo>
                        <a:pt x="334" y="1279"/>
                      </a:lnTo>
                      <a:lnTo>
                        <a:pt x="341" y="1277"/>
                      </a:lnTo>
                      <a:lnTo>
                        <a:pt x="347" y="1276"/>
                      </a:lnTo>
                      <a:lnTo>
                        <a:pt x="355" y="1276"/>
                      </a:lnTo>
                      <a:lnTo>
                        <a:pt x="1633" y="1276"/>
                      </a:lnTo>
                      <a:lnTo>
                        <a:pt x="1633" y="1276"/>
                      </a:lnTo>
                      <a:lnTo>
                        <a:pt x="1641" y="1276"/>
                      </a:lnTo>
                      <a:lnTo>
                        <a:pt x="1647" y="1277"/>
                      </a:lnTo>
                      <a:lnTo>
                        <a:pt x="1654" y="1279"/>
                      </a:lnTo>
                      <a:lnTo>
                        <a:pt x="1661" y="1281"/>
                      </a:lnTo>
                      <a:lnTo>
                        <a:pt x="1667" y="1285"/>
                      </a:lnTo>
                      <a:lnTo>
                        <a:pt x="1673" y="1288"/>
                      </a:lnTo>
                      <a:lnTo>
                        <a:pt x="1683" y="1297"/>
                      </a:lnTo>
                      <a:lnTo>
                        <a:pt x="1692" y="1307"/>
                      </a:lnTo>
                      <a:lnTo>
                        <a:pt x="1695" y="1312"/>
                      </a:lnTo>
                      <a:lnTo>
                        <a:pt x="1698" y="1319"/>
                      </a:lnTo>
                      <a:lnTo>
                        <a:pt x="1701" y="1326"/>
                      </a:lnTo>
                      <a:lnTo>
                        <a:pt x="1703" y="1332"/>
                      </a:lnTo>
                      <a:lnTo>
                        <a:pt x="1704" y="1339"/>
                      </a:lnTo>
                      <a:lnTo>
                        <a:pt x="1704" y="1347"/>
                      </a:lnTo>
                      <a:lnTo>
                        <a:pt x="1704" y="1347"/>
                      </a:lnTo>
                      <a:lnTo>
                        <a:pt x="1704" y="1354"/>
                      </a:lnTo>
                      <a:lnTo>
                        <a:pt x="1703" y="1361"/>
                      </a:lnTo>
                      <a:lnTo>
                        <a:pt x="1701" y="1368"/>
                      </a:lnTo>
                      <a:lnTo>
                        <a:pt x="1698" y="1374"/>
                      </a:lnTo>
                      <a:lnTo>
                        <a:pt x="1695" y="1381"/>
                      </a:lnTo>
                      <a:lnTo>
                        <a:pt x="1692" y="1386"/>
                      </a:lnTo>
                      <a:lnTo>
                        <a:pt x="1683" y="1396"/>
                      </a:lnTo>
                      <a:lnTo>
                        <a:pt x="1673" y="1405"/>
                      </a:lnTo>
                      <a:lnTo>
                        <a:pt x="1667" y="1409"/>
                      </a:lnTo>
                      <a:lnTo>
                        <a:pt x="1661" y="1412"/>
                      </a:lnTo>
                      <a:lnTo>
                        <a:pt x="1654" y="1414"/>
                      </a:lnTo>
                      <a:lnTo>
                        <a:pt x="1647" y="1416"/>
                      </a:lnTo>
                      <a:lnTo>
                        <a:pt x="1641" y="1418"/>
                      </a:lnTo>
                      <a:lnTo>
                        <a:pt x="1633" y="1418"/>
                      </a:lnTo>
                      <a:lnTo>
                        <a:pt x="355" y="1418"/>
                      </a:lnTo>
                      <a:lnTo>
                        <a:pt x="355" y="1418"/>
                      </a:lnTo>
                      <a:lnTo>
                        <a:pt x="347" y="1418"/>
                      </a:lnTo>
                      <a:lnTo>
                        <a:pt x="341" y="1416"/>
                      </a:lnTo>
                      <a:lnTo>
                        <a:pt x="334" y="1414"/>
                      </a:lnTo>
                      <a:lnTo>
                        <a:pt x="327" y="1412"/>
                      </a:lnTo>
                      <a:lnTo>
                        <a:pt x="321" y="1409"/>
                      </a:lnTo>
                      <a:lnTo>
                        <a:pt x="315" y="1405"/>
                      </a:lnTo>
                      <a:lnTo>
                        <a:pt x="305" y="1396"/>
                      </a:lnTo>
                      <a:lnTo>
                        <a:pt x="296" y="1386"/>
                      </a:lnTo>
                      <a:lnTo>
                        <a:pt x="293" y="1381"/>
                      </a:lnTo>
                      <a:lnTo>
                        <a:pt x="290" y="1374"/>
                      </a:lnTo>
                      <a:lnTo>
                        <a:pt x="287" y="1368"/>
                      </a:lnTo>
                      <a:lnTo>
                        <a:pt x="285" y="1361"/>
                      </a:lnTo>
                      <a:lnTo>
                        <a:pt x="284" y="1354"/>
                      </a:lnTo>
                      <a:lnTo>
                        <a:pt x="284" y="1347"/>
                      </a:lnTo>
                      <a:lnTo>
                        <a:pt x="284" y="134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8B9CD39A-3041-B018-10E2-AE9CA34C2A88}"/>
                </a:ext>
              </a:extLst>
            </p:cNvPr>
            <p:cNvGrpSpPr/>
            <p:nvPr/>
          </p:nvGrpSpPr>
          <p:grpSpPr>
            <a:xfrm>
              <a:off x="9973318" y="4320248"/>
              <a:ext cx="1260002" cy="1855633"/>
              <a:chOff x="520700" y="1219838"/>
              <a:chExt cx="1447802" cy="3042881"/>
            </a:xfrm>
          </p:grpSpPr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1DCC3A4-18B4-1F9E-05D4-B564B016238A}"/>
                  </a:ext>
                </a:extLst>
              </p:cNvPr>
              <p:cNvSpPr/>
              <p:nvPr/>
            </p:nvSpPr>
            <p:spPr>
              <a:xfrm>
                <a:off x="520700" y="1443900"/>
                <a:ext cx="1447800" cy="28188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6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REGISTRO DO CONTRATO</a:t>
                </a:r>
              </a:p>
              <a:p>
                <a:pPr algn="ctr"/>
                <a:endParaRPr lang="pt-BR" sz="8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Registro, indexação do contrato e matrícula registrados, através do painel do gerente</a:t>
                </a:r>
              </a:p>
            </p:txBody>
          </p:sp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BA267E14-6B4D-AA01-BBB6-9619B727D838}"/>
                  </a:ext>
                </a:extLst>
              </p:cNvPr>
              <p:cNvSpPr/>
              <p:nvPr/>
            </p:nvSpPr>
            <p:spPr>
              <a:xfrm>
                <a:off x="520702" y="1219838"/>
                <a:ext cx="1447800" cy="30766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793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Agência</a:t>
                </a:r>
                <a:endParaRPr lang="pt-BR" sz="695" b="1" dirty="0">
                  <a:solidFill>
                    <a:schemeClr val="bg1"/>
                  </a:solidFill>
                  <a:latin typeface="Bradesco Sans" panose="00000500000000000000" pitchFamily="2" charset="0"/>
                </a:endParaRPr>
              </a:p>
            </p:txBody>
          </p:sp>
        </p:grp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849335FB-BCE1-8BF8-1BF2-2BDBD83ABB32}"/>
                </a:ext>
              </a:extLst>
            </p:cNvPr>
            <p:cNvCxnSpPr/>
            <p:nvPr/>
          </p:nvCxnSpPr>
          <p:spPr>
            <a:xfrm>
              <a:off x="9476471" y="5130707"/>
              <a:ext cx="1" cy="0"/>
            </a:xfrm>
            <a:prstGeom prst="line">
              <a:avLst/>
            </a:prstGeom>
            <a:ln w="76200">
              <a:solidFill>
                <a:srgbClr val="CC09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9FCD444-7320-1392-4220-EDDA4572875A}"/>
                </a:ext>
              </a:extLst>
            </p:cNvPr>
            <p:cNvSpPr/>
            <p:nvPr/>
          </p:nvSpPr>
          <p:spPr>
            <a:xfrm>
              <a:off x="3642406" y="3975747"/>
              <a:ext cx="1890700" cy="2313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93" dirty="0">
                  <a:solidFill>
                    <a:schemeClr val="tx1"/>
                  </a:solidFill>
                  <a:latin typeface="Bradesco Sans" panose="00000500000000000000" pitchFamily="2" charset="0"/>
                </a:rPr>
                <a:t>Indicação de Pendências</a:t>
              </a:r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2B5F1923-48C7-F4B1-B4D4-E15A5E3906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65371" y="4296039"/>
              <a:ext cx="1260001" cy="1872005"/>
              <a:chOff x="8997238" y="1104807"/>
              <a:chExt cx="1447801" cy="2075315"/>
            </a:xfrm>
          </p:grpSpPr>
          <p:grpSp>
            <p:nvGrpSpPr>
              <p:cNvPr id="65" name="Agrupar 64">
                <a:extLst>
                  <a:ext uri="{FF2B5EF4-FFF2-40B4-BE49-F238E27FC236}">
                    <a16:creationId xmlns:a16="http://schemas.microsoft.com/office/drawing/2014/main" id="{379E6D25-4F40-756F-34FC-1E96DC92D251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73" name="Retângulo 72">
                  <a:extLst>
                    <a:ext uri="{FF2B5EF4-FFF2-40B4-BE49-F238E27FC236}">
                      <a16:creationId xmlns:a16="http://schemas.microsoft.com/office/drawing/2014/main" id="{29B4FAA5-4141-ABC1-9751-7FB354B4A0F9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4" name="Retângulo 73">
                  <a:extLst>
                    <a:ext uri="{FF2B5EF4-FFF2-40B4-BE49-F238E27FC236}">
                      <a16:creationId xmlns:a16="http://schemas.microsoft.com/office/drawing/2014/main" id="{8966ACED-664C-C831-6D18-FB606F4CE653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BPO</a:t>
                  </a:r>
                </a:p>
              </p:txBody>
            </p:sp>
          </p:grpSp>
          <p:grpSp>
            <p:nvGrpSpPr>
              <p:cNvPr id="66" name="Grupo 11">
                <a:extLst>
                  <a:ext uri="{FF2B5EF4-FFF2-40B4-BE49-F238E27FC236}">
                    <a16:creationId xmlns:a16="http://schemas.microsoft.com/office/drawing/2014/main" id="{EEDECA99-F64E-D2CE-1C78-F69DD1BA8876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42BF3CB7-FCA5-7AA4-09C6-16B505F84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6A2C6C6E-B2F0-D549-2A12-68F51EC57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DFA3AFE0-04C4-046C-8944-100C7F62C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816E9F6-9B18-2797-264A-BBE49A4F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1" name="Freeform 37">
                  <a:extLst>
                    <a:ext uri="{FF2B5EF4-FFF2-40B4-BE49-F238E27FC236}">
                      <a16:creationId xmlns:a16="http://schemas.microsoft.com/office/drawing/2014/main" id="{CEBF662C-C838-3C50-CFD6-776C71335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2" name="Freeform 38">
                  <a:extLst>
                    <a:ext uri="{FF2B5EF4-FFF2-40B4-BE49-F238E27FC236}">
                      <a16:creationId xmlns:a16="http://schemas.microsoft.com/office/drawing/2014/main" id="{501318C5-1C8F-B245-60B1-88A2CD6F55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94F483E3-9B16-75A8-E021-1AC3C4AE4390}"/>
                </a:ext>
              </a:extLst>
            </p:cNvPr>
            <p:cNvCxnSpPr/>
            <p:nvPr/>
          </p:nvCxnSpPr>
          <p:spPr>
            <a:xfrm flipV="1">
              <a:off x="3332550" y="4091424"/>
              <a:ext cx="0" cy="2012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A8CF89B6-7D25-24F4-81C2-9EF953AE986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3332550" y="4091424"/>
              <a:ext cx="30985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11277FB0-2A06-D0B9-4DDE-B05ACF245F54}"/>
                </a:ext>
              </a:extLst>
            </p:cNvPr>
            <p:cNvCxnSpPr/>
            <p:nvPr/>
          </p:nvCxnSpPr>
          <p:spPr>
            <a:xfrm>
              <a:off x="5546764" y="4077841"/>
              <a:ext cx="30985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0E6D4A7-FCBF-F364-41E5-B8289A8DEF41}"/>
                </a:ext>
              </a:extLst>
            </p:cNvPr>
            <p:cNvCxnSpPr/>
            <p:nvPr/>
          </p:nvCxnSpPr>
          <p:spPr>
            <a:xfrm flipV="1">
              <a:off x="5849017" y="4082915"/>
              <a:ext cx="0" cy="2012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Seta para a Direita Listrada 116">
              <a:extLst>
                <a:ext uri="{FF2B5EF4-FFF2-40B4-BE49-F238E27FC236}">
                  <a16:creationId xmlns:a16="http://schemas.microsoft.com/office/drawing/2014/main" id="{1123CFDF-2899-6877-74B2-4714519158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6447" y="5025467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0106394B-99C1-C8F8-055A-089DAEE957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31374" y="4298338"/>
              <a:ext cx="1260001" cy="1864113"/>
              <a:chOff x="8997238" y="1104807"/>
              <a:chExt cx="1447801" cy="2075315"/>
            </a:xfrm>
          </p:grpSpPr>
          <p:grpSp>
            <p:nvGrpSpPr>
              <p:cNvPr id="55" name="Agrupar 54">
                <a:extLst>
                  <a:ext uri="{FF2B5EF4-FFF2-40B4-BE49-F238E27FC236}">
                    <a16:creationId xmlns:a16="http://schemas.microsoft.com/office/drawing/2014/main" id="{A3678FB9-673E-27CA-7731-A782B2EC45B8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6D1091BF-2F9A-44BC-3E86-4FFED7E2E9B0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4" name="Retângulo 63">
                  <a:extLst>
                    <a:ext uri="{FF2B5EF4-FFF2-40B4-BE49-F238E27FC236}">
                      <a16:creationId xmlns:a16="http://schemas.microsoft.com/office/drawing/2014/main" id="{BD6CDBE3-7AFB-FC89-E172-EDD3D2FA6930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CNB/Cliente</a:t>
                  </a:r>
                </a:p>
              </p:txBody>
            </p:sp>
          </p:grpSp>
          <p:grpSp>
            <p:nvGrpSpPr>
              <p:cNvPr id="56" name="Grupo 11">
                <a:extLst>
                  <a:ext uri="{FF2B5EF4-FFF2-40B4-BE49-F238E27FC236}">
                    <a16:creationId xmlns:a16="http://schemas.microsoft.com/office/drawing/2014/main" id="{1A89366F-12EC-13C0-8E34-0016A6A683F9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DD3A267B-2D83-480F-A8D0-9151ACD58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A51F8DEA-0CB7-0177-6A7B-1628C3426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AE238B39-C69E-63D1-98BA-59BFCBC31F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id="{CD2259AD-7127-2DD5-DDBE-8D8506B83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1" name="Freeform 37">
                  <a:extLst>
                    <a:ext uri="{FF2B5EF4-FFF2-40B4-BE49-F238E27FC236}">
                      <a16:creationId xmlns:a16="http://schemas.microsoft.com/office/drawing/2014/main" id="{33F35E57-0391-B577-A072-12EE6B815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2" name="Freeform 38">
                  <a:extLst>
                    <a:ext uri="{FF2B5EF4-FFF2-40B4-BE49-F238E27FC236}">
                      <a16:creationId xmlns:a16="http://schemas.microsoft.com/office/drawing/2014/main" id="{DEAF7233-4A91-F4B7-626A-42A3F07CB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3BBBE465-701B-BA10-612A-DC83B3487AA1}"/>
                </a:ext>
              </a:extLst>
            </p:cNvPr>
            <p:cNvSpPr/>
            <p:nvPr/>
          </p:nvSpPr>
          <p:spPr>
            <a:xfrm>
              <a:off x="3042939" y="5235044"/>
              <a:ext cx="1231588" cy="2406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INDEXAÇÃO CHECK LIST 2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2AEEFEC-91F1-7121-7DC1-2A21A32CC605}"/>
                </a:ext>
              </a:extLst>
            </p:cNvPr>
            <p:cNvSpPr/>
            <p:nvPr/>
          </p:nvSpPr>
          <p:spPr>
            <a:xfrm>
              <a:off x="3002968" y="5575340"/>
              <a:ext cx="1317183" cy="44322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CNB/Cliente envia os documentos através do IB/APP/Portal BPO</a:t>
              </a:r>
            </a:p>
          </p:txBody>
        </p:sp>
        <p:sp>
          <p:nvSpPr>
            <p:cNvPr id="33" name="Seta para a Direita Listrada 130">
              <a:extLst>
                <a:ext uri="{FF2B5EF4-FFF2-40B4-BE49-F238E27FC236}">
                  <a16:creationId xmlns:a16="http://schemas.microsoft.com/office/drawing/2014/main" id="{F198B699-48FB-EC13-4C10-97059C809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1782" y="5025509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34" name="Seta para a Direita Listrada 131">
              <a:extLst>
                <a:ext uri="{FF2B5EF4-FFF2-40B4-BE49-F238E27FC236}">
                  <a16:creationId xmlns:a16="http://schemas.microsoft.com/office/drawing/2014/main" id="{4976D6C9-BD5A-E29C-1877-97552C0E7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2208" y="5025509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908E9B3-0CD5-1F4D-01B8-9713BAE350AF}"/>
                </a:ext>
              </a:extLst>
            </p:cNvPr>
            <p:cNvSpPr/>
            <p:nvPr/>
          </p:nvSpPr>
          <p:spPr>
            <a:xfrm>
              <a:off x="6523874" y="4505193"/>
              <a:ext cx="1260000" cy="1662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FORMALIZAÇÃO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Docs OK, confecção da minuta, solicitação de IQ***/FGTS***, se houver.</a:t>
              </a: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Emissão do contrato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E30F192E-DD37-C8BE-E8C7-207851D0537D}"/>
                </a:ext>
              </a:extLst>
            </p:cNvPr>
            <p:cNvSpPr/>
            <p:nvPr/>
          </p:nvSpPr>
          <p:spPr>
            <a:xfrm>
              <a:off x="6523874" y="4303932"/>
              <a:ext cx="1260000" cy="2012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BPO</a:t>
              </a:r>
            </a:p>
          </p:txBody>
        </p:sp>
        <p:grpSp>
          <p:nvGrpSpPr>
            <p:cNvPr id="37" name="Grupo 11">
              <a:extLst>
                <a:ext uri="{FF2B5EF4-FFF2-40B4-BE49-F238E27FC236}">
                  <a16:creationId xmlns:a16="http://schemas.microsoft.com/office/drawing/2014/main" id="{37636422-B91B-01C3-6D01-CC40095A0C92}"/>
                </a:ext>
              </a:extLst>
            </p:cNvPr>
            <p:cNvGrpSpPr/>
            <p:nvPr/>
          </p:nvGrpSpPr>
          <p:grpSpPr>
            <a:xfrm>
              <a:off x="6958707" y="4560898"/>
              <a:ext cx="390335" cy="528372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F5C4C7F2-41BB-44CC-BE90-39678A748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A4DE68FC-4758-5129-DB87-9698088E6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60C85E06-5331-CD1D-8CAC-33F98E8B1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7660AA6E-A7CF-E611-2A67-BE2426807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745E88B9-92DF-3354-57D0-941CF21E7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C4A0E59D-444D-6AC0-ED72-928B56414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3E108286-9D82-1178-C055-27D50757F46C}"/>
                </a:ext>
              </a:extLst>
            </p:cNvPr>
            <p:cNvSpPr/>
            <p:nvPr/>
          </p:nvSpPr>
          <p:spPr>
            <a:xfrm>
              <a:off x="4777809" y="5247537"/>
              <a:ext cx="1270541" cy="6277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ANÁLISE JURÍDICA</a:t>
              </a: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BPO realiza análise dos documentos</a:t>
              </a:r>
            </a:p>
          </p:txBody>
        </p:sp>
        <p:sp>
          <p:nvSpPr>
            <p:cNvPr id="39" name="Seta para a Direita Listrada 142">
              <a:extLst>
                <a:ext uri="{FF2B5EF4-FFF2-40B4-BE49-F238E27FC236}">
                  <a16:creationId xmlns:a16="http://schemas.microsoft.com/office/drawing/2014/main" id="{70D1E2A9-62F2-1DDA-4FB1-4933B81CA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3460" y="5025467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40" name="Seta para a Direita Listrada 143">
              <a:extLst>
                <a:ext uri="{FF2B5EF4-FFF2-40B4-BE49-F238E27FC236}">
                  <a16:creationId xmlns:a16="http://schemas.microsoft.com/office/drawing/2014/main" id="{EF8735B3-56E6-7E76-B29F-C7F7B4941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22988" y="5033213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DB93FA46-BC43-A075-ADC8-3E3814FA8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2337" y="4684343"/>
              <a:ext cx="315101" cy="256760"/>
            </a:xfrm>
            <a:custGeom>
              <a:avLst/>
              <a:gdLst>
                <a:gd name="T0" fmla="*/ 113 w 1988"/>
                <a:gd name="T1" fmla="*/ 3 h 2268"/>
                <a:gd name="T2" fmla="*/ 52 w 1988"/>
                <a:gd name="T3" fmla="*/ 32 h 2268"/>
                <a:gd name="T4" fmla="*/ 11 w 1988"/>
                <a:gd name="T5" fmla="*/ 86 h 2268"/>
                <a:gd name="T6" fmla="*/ 0 w 1988"/>
                <a:gd name="T7" fmla="*/ 2126 h 2268"/>
                <a:gd name="T8" fmla="*/ 11 w 1988"/>
                <a:gd name="T9" fmla="*/ 2182 h 2268"/>
                <a:gd name="T10" fmla="*/ 52 w 1988"/>
                <a:gd name="T11" fmla="*/ 2236 h 2268"/>
                <a:gd name="T12" fmla="*/ 113 w 1988"/>
                <a:gd name="T13" fmla="*/ 2265 h 2268"/>
                <a:gd name="T14" fmla="*/ 1988 w 1988"/>
                <a:gd name="T15" fmla="*/ 142 h 2268"/>
                <a:gd name="T16" fmla="*/ 1977 w 1988"/>
                <a:gd name="T17" fmla="*/ 86 h 2268"/>
                <a:gd name="T18" fmla="*/ 1936 w 1988"/>
                <a:gd name="T19" fmla="*/ 32 h 2268"/>
                <a:gd name="T20" fmla="*/ 1875 w 1988"/>
                <a:gd name="T21" fmla="*/ 3 h 2268"/>
                <a:gd name="T22" fmla="*/ 1420 w 1988"/>
                <a:gd name="T23" fmla="*/ 1701 h 2268"/>
                <a:gd name="T24" fmla="*/ 1420 w 1988"/>
                <a:gd name="T25" fmla="*/ 1559 h 2268"/>
                <a:gd name="T26" fmla="*/ 1352 w 1988"/>
                <a:gd name="T27" fmla="*/ 1576 h 2268"/>
                <a:gd name="T28" fmla="*/ 1302 w 1988"/>
                <a:gd name="T29" fmla="*/ 1621 h 2268"/>
                <a:gd name="T30" fmla="*/ 1279 w 1988"/>
                <a:gd name="T31" fmla="*/ 1687 h 2268"/>
                <a:gd name="T32" fmla="*/ 1846 w 1988"/>
                <a:gd name="T33" fmla="*/ 142 h 2268"/>
                <a:gd name="T34" fmla="*/ 285 w 1988"/>
                <a:gd name="T35" fmla="*/ 482 h 2268"/>
                <a:gd name="T36" fmla="*/ 305 w 1988"/>
                <a:gd name="T37" fmla="*/ 446 h 2268"/>
                <a:gd name="T38" fmla="*/ 341 w 1988"/>
                <a:gd name="T39" fmla="*/ 426 h 2268"/>
                <a:gd name="T40" fmla="*/ 1641 w 1988"/>
                <a:gd name="T41" fmla="*/ 425 h 2268"/>
                <a:gd name="T42" fmla="*/ 1673 w 1988"/>
                <a:gd name="T43" fmla="*/ 437 h 2268"/>
                <a:gd name="T44" fmla="*/ 1701 w 1988"/>
                <a:gd name="T45" fmla="*/ 475 h 2268"/>
                <a:gd name="T46" fmla="*/ 1704 w 1988"/>
                <a:gd name="T47" fmla="*/ 504 h 2268"/>
                <a:gd name="T48" fmla="*/ 1692 w 1988"/>
                <a:gd name="T49" fmla="*/ 536 h 2268"/>
                <a:gd name="T50" fmla="*/ 1654 w 1988"/>
                <a:gd name="T51" fmla="*/ 564 h 2268"/>
                <a:gd name="T52" fmla="*/ 355 w 1988"/>
                <a:gd name="T53" fmla="*/ 567 h 2268"/>
                <a:gd name="T54" fmla="*/ 321 w 1988"/>
                <a:gd name="T55" fmla="*/ 558 h 2268"/>
                <a:gd name="T56" fmla="*/ 290 w 1988"/>
                <a:gd name="T57" fmla="*/ 524 h 2268"/>
                <a:gd name="T58" fmla="*/ 284 w 1988"/>
                <a:gd name="T59" fmla="*/ 496 h 2268"/>
                <a:gd name="T60" fmla="*/ 287 w 1988"/>
                <a:gd name="T61" fmla="*/ 900 h 2268"/>
                <a:gd name="T62" fmla="*/ 315 w 1988"/>
                <a:gd name="T63" fmla="*/ 863 h 2268"/>
                <a:gd name="T64" fmla="*/ 347 w 1988"/>
                <a:gd name="T65" fmla="*/ 851 h 2268"/>
                <a:gd name="T66" fmla="*/ 1647 w 1988"/>
                <a:gd name="T67" fmla="*/ 852 h 2268"/>
                <a:gd name="T68" fmla="*/ 1683 w 1988"/>
                <a:gd name="T69" fmla="*/ 872 h 2268"/>
                <a:gd name="T70" fmla="*/ 1703 w 1988"/>
                <a:gd name="T71" fmla="*/ 907 h 2268"/>
                <a:gd name="T72" fmla="*/ 1703 w 1988"/>
                <a:gd name="T73" fmla="*/ 936 h 2268"/>
                <a:gd name="T74" fmla="*/ 1683 w 1988"/>
                <a:gd name="T75" fmla="*/ 971 h 2268"/>
                <a:gd name="T76" fmla="*/ 1647 w 1988"/>
                <a:gd name="T77" fmla="*/ 991 h 2268"/>
                <a:gd name="T78" fmla="*/ 347 w 1988"/>
                <a:gd name="T79" fmla="*/ 992 h 2268"/>
                <a:gd name="T80" fmla="*/ 315 w 1988"/>
                <a:gd name="T81" fmla="*/ 980 h 2268"/>
                <a:gd name="T82" fmla="*/ 287 w 1988"/>
                <a:gd name="T83" fmla="*/ 942 h 2268"/>
                <a:gd name="T84" fmla="*/ 284 w 1988"/>
                <a:gd name="T85" fmla="*/ 1347 h 2268"/>
                <a:gd name="T86" fmla="*/ 290 w 1988"/>
                <a:gd name="T87" fmla="*/ 1319 h 2268"/>
                <a:gd name="T88" fmla="*/ 321 w 1988"/>
                <a:gd name="T89" fmla="*/ 1285 h 2268"/>
                <a:gd name="T90" fmla="*/ 355 w 1988"/>
                <a:gd name="T91" fmla="*/ 1276 h 2268"/>
                <a:gd name="T92" fmla="*/ 1654 w 1988"/>
                <a:gd name="T93" fmla="*/ 1279 h 2268"/>
                <a:gd name="T94" fmla="*/ 1692 w 1988"/>
                <a:gd name="T95" fmla="*/ 1307 h 2268"/>
                <a:gd name="T96" fmla="*/ 1704 w 1988"/>
                <a:gd name="T97" fmla="*/ 1339 h 2268"/>
                <a:gd name="T98" fmla="*/ 1701 w 1988"/>
                <a:gd name="T99" fmla="*/ 1368 h 2268"/>
                <a:gd name="T100" fmla="*/ 1673 w 1988"/>
                <a:gd name="T101" fmla="*/ 1405 h 2268"/>
                <a:gd name="T102" fmla="*/ 1641 w 1988"/>
                <a:gd name="T103" fmla="*/ 1418 h 2268"/>
                <a:gd name="T104" fmla="*/ 341 w 1988"/>
                <a:gd name="T105" fmla="*/ 1416 h 2268"/>
                <a:gd name="T106" fmla="*/ 305 w 1988"/>
                <a:gd name="T107" fmla="*/ 1396 h 2268"/>
                <a:gd name="T108" fmla="*/ 285 w 1988"/>
                <a:gd name="T109" fmla="*/ 136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88" h="2268">
                  <a:moveTo>
                    <a:pt x="1846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3" y="3"/>
                  </a:lnTo>
                  <a:lnTo>
                    <a:pt x="100" y="7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1" y="41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7" y="100"/>
                  </a:lnTo>
                  <a:lnTo>
                    <a:pt x="3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1" y="2141"/>
                  </a:lnTo>
                  <a:lnTo>
                    <a:pt x="3" y="2155"/>
                  </a:lnTo>
                  <a:lnTo>
                    <a:pt x="7" y="2168"/>
                  </a:lnTo>
                  <a:lnTo>
                    <a:pt x="11" y="2182"/>
                  </a:lnTo>
                  <a:lnTo>
                    <a:pt x="17" y="2194"/>
                  </a:lnTo>
                  <a:lnTo>
                    <a:pt x="24" y="2206"/>
                  </a:lnTo>
                  <a:lnTo>
                    <a:pt x="32" y="2216"/>
                  </a:lnTo>
                  <a:lnTo>
                    <a:pt x="41" y="2227"/>
                  </a:lnTo>
                  <a:lnTo>
                    <a:pt x="52" y="2236"/>
                  </a:lnTo>
                  <a:lnTo>
                    <a:pt x="62" y="2244"/>
                  </a:lnTo>
                  <a:lnTo>
                    <a:pt x="74" y="2251"/>
                  </a:lnTo>
                  <a:lnTo>
                    <a:pt x="87" y="2257"/>
                  </a:lnTo>
                  <a:lnTo>
                    <a:pt x="100" y="2261"/>
                  </a:lnTo>
                  <a:lnTo>
                    <a:pt x="113" y="2265"/>
                  </a:lnTo>
                  <a:lnTo>
                    <a:pt x="128" y="2267"/>
                  </a:lnTo>
                  <a:lnTo>
                    <a:pt x="142" y="2268"/>
                  </a:lnTo>
                  <a:lnTo>
                    <a:pt x="1420" y="2268"/>
                  </a:lnTo>
                  <a:lnTo>
                    <a:pt x="1988" y="1701"/>
                  </a:lnTo>
                  <a:lnTo>
                    <a:pt x="1988" y="142"/>
                  </a:lnTo>
                  <a:lnTo>
                    <a:pt x="1988" y="142"/>
                  </a:lnTo>
                  <a:lnTo>
                    <a:pt x="1987" y="127"/>
                  </a:lnTo>
                  <a:lnTo>
                    <a:pt x="1985" y="113"/>
                  </a:lnTo>
                  <a:lnTo>
                    <a:pt x="1981" y="100"/>
                  </a:lnTo>
                  <a:lnTo>
                    <a:pt x="1977" y="86"/>
                  </a:lnTo>
                  <a:lnTo>
                    <a:pt x="1971" y="74"/>
                  </a:lnTo>
                  <a:lnTo>
                    <a:pt x="1964" y="62"/>
                  </a:lnTo>
                  <a:lnTo>
                    <a:pt x="1956" y="52"/>
                  </a:lnTo>
                  <a:lnTo>
                    <a:pt x="1947" y="41"/>
                  </a:lnTo>
                  <a:lnTo>
                    <a:pt x="1936" y="32"/>
                  </a:lnTo>
                  <a:lnTo>
                    <a:pt x="1926" y="24"/>
                  </a:lnTo>
                  <a:lnTo>
                    <a:pt x="1914" y="17"/>
                  </a:lnTo>
                  <a:lnTo>
                    <a:pt x="1901" y="11"/>
                  </a:lnTo>
                  <a:lnTo>
                    <a:pt x="1888" y="7"/>
                  </a:lnTo>
                  <a:lnTo>
                    <a:pt x="1875" y="3"/>
                  </a:lnTo>
                  <a:lnTo>
                    <a:pt x="1860" y="1"/>
                  </a:lnTo>
                  <a:lnTo>
                    <a:pt x="1846" y="0"/>
                  </a:lnTo>
                  <a:lnTo>
                    <a:pt x="1846" y="0"/>
                  </a:lnTo>
                  <a:close/>
                  <a:moveTo>
                    <a:pt x="1420" y="2068"/>
                  </a:moveTo>
                  <a:lnTo>
                    <a:pt x="1420" y="1701"/>
                  </a:lnTo>
                  <a:lnTo>
                    <a:pt x="1787" y="1701"/>
                  </a:lnTo>
                  <a:lnTo>
                    <a:pt x="1420" y="2068"/>
                  </a:lnTo>
                  <a:close/>
                  <a:moveTo>
                    <a:pt x="1846" y="1559"/>
                  </a:moveTo>
                  <a:lnTo>
                    <a:pt x="1420" y="1559"/>
                  </a:lnTo>
                  <a:lnTo>
                    <a:pt x="1420" y="1559"/>
                  </a:lnTo>
                  <a:lnTo>
                    <a:pt x="1406" y="1560"/>
                  </a:lnTo>
                  <a:lnTo>
                    <a:pt x="1391" y="1563"/>
                  </a:lnTo>
                  <a:lnTo>
                    <a:pt x="1378" y="1566"/>
                  </a:lnTo>
                  <a:lnTo>
                    <a:pt x="1365" y="1570"/>
                  </a:lnTo>
                  <a:lnTo>
                    <a:pt x="1352" y="1576"/>
                  </a:lnTo>
                  <a:lnTo>
                    <a:pt x="1340" y="1584"/>
                  </a:lnTo>
                  <a:lnTo>
                    <a:pt x="1330" y="1591"/>
                  </a:lnTo>
                  <a:lnTo>
                    <a:pt x="1319" y="1600"/>
                  </a:lnTo>
                  <a:lnTo>
                    <a:pt x="1310" y="1611"/>
                  </a:lnTo>
                  <a:lnTo>
                    <a:pt x="1302" y="1621"/>
                  </a:lnTo>
                  <a:lnTo>
                    <a:pt x="1295" y="1633"/>
                  </a:lnTo>
                  <a:lnTo>
                    <a:pt x="1289" y="1646"/>
                  </a:lnTo>
                  <a:lnTo>
                    <a:pt x="1285" y="1659"/>
                  </a:lnTo>
                  <a:lnTo>
                    <a:pt x="1281" y="1672"/>
                  </a:lnTo>
                  <a:lnTo>
                    <a:pt x="1279" y="1687"/>
                  </a:lnTo>
                  <a:lnTo>
                    <a:pt x="1278" y="1701"/>
                  </a:lnTo>
                  <a:lnTo>
                    <a:pt x="1278" y="2126"/>
                  </a:lnTo>
                  <a:lnTo>
                    <a:pt x="142" y="2126"/>
                  </a:lnTo>
                  <a:lnTo>
                    <a:pt x="142" y="142"/>
                  </a:lnTo>
                  <a:lnTo>
                    <a:pt x="1846" y="142"/>
                  </a:lnTo>
                  <a:lnTo>
                    <a:pt x="1846" y="1559"/>
                  </a:lnTo>
                  <a:close/>
                  <a:moveTo>
                    <a:pt x="284" y="496"/>
                  </a:moveTo>
                  <a:lnTo>
                    <a:pt x="284" y="496"/>
                  </a:lnTo>
                  <a:lnTo>
                    <a:pt x="284" y="488"/>
                  </a:lnTo>
                  <a:lnTo>
                    <a:pt x="285" y="482"/>
                  </a:lnTo>
                  <a:lnTo>
                    <a:pt x="287" y="475"/>
                  </a:lnTo>
                  <a:lnTo>
                    <a:pt x="290" y="468"/>
                  </a:lnTo>
                  <a:lnTo>
                    <a:pt x="293" y="462"/>
                  </a:lnTo>
                  <a:lnTo>
                    <a:pt x="296" y="456"/>
                  </a:lnTo>
                  <a:lnTo>
                    <a:pt x="305" y="446"/>
                  </a:lnTo>
                  <a:lnTo>
                    <a:pt x="315" y="437"/>
                  </a:lnTo>
                  <a:lnTo>
                    <a:pt x="321" y="434"/>
                  </a:lnTo>
                  <a:lnTo>
                    <a:pt x="327" y="431"/>
                  </a:lnTo>
                  <a:lnTo>
                    <a:pt x="334" y="429"/>
                  </a:lnTo>
                  <a:lnTo>
                    <a:pt x="341" y="426"/>
                  </a:lnTo>
                  <a:lnTo>
                    <a:pt x="347" y="425"/>
                  </a:lnTo>
                  <a:lnTo>
                    <a:pt x="355" y="425"/>
                  </a:lnTo>
                  <a:lnTo>
                    <a:pt x="1633" y="425"/>
                  </a:lnTo>
                  <a:lnTo>
                    <a:pt x="1633" y="425"/>
                  </a:lnTo>
                  <a:lnTo>
                    <a:pt x="1641" y="425"/>
                  </a:lnTo>
                  <a:lnTo>
                    <a:pt x="1647" y="426"/>
                  </a:lnTo>
                  <a:lnTo>
                    <a:pt x="1654" y="429"/>
                  </a:lnTo>
                  <a:lnTo>
                    <a:pt x="1661" y="431"/>
                  </a:lnTo>
                  <a:lnTo>
                    <a:pt x="1667" y="434"/>
                  </a:lnTo>
                  <a:lnTo>
                    <a:pt x="1673" y="437"/>
                  </a:lnTo>
                  <a:lnTo>
                    <a:pt x="1683" y="446"/>
                  </a:lnTo>
                  <a:lnTo>
                    <a:pt x="1692" y="456"/>
                  </a:lnTo>
                  <a:lnTo>
                    <a:pt x="1695" y="462"/>
                  </a:lnTo>
                  <a:lnTo>
                    <a:pt x="1698" y="468"/>
                  </a:lnTo>
                  <a:lnTo>
                    <a:pt x="1701" y="475"/>
                  </a:lnTo>
                  <a:lnTo>
                    <a:pt x="1703" y="482"/>
                  </a:lnTo>
                  <a:lnTo>
                    <a:pt x="1704" y="488"/>
                  </a:lnTo>
                  <a:lnTo>
                    <a:pt x="1704" y="496"/>
                  </a:lnTo>
                  <a:lnTo>
                    <a:pt x="1704" y="496"/>
                  </a:lnTo>
                  <a:lnTo>
                    <a:pt x="1704" y="504"/>
                  </a:lnTo>
                  <a:lnTo>
                    <a:pt x="1703" y="511"/>
                  </a:lnTo>
                  <a:lnTo>
                    <a:pt x="1701" y="517"/>
                  </a:lnTo>
                  <a:lnTo>
                    <a:pt x="1698" y="524"/>
                  </a:lnTo>
                  <a:lnTo>
                    <a:pt x="1695" y="530"/>
                  </a:lnTo>
                  <a:lnTo>
                    <a:pt x="1692" y="536"/>
                  </a:lnTo>
                  <a:lnTo>
                    <a:pt x="1683" y="546"/>
                  </a:lnTo>
                  <a:lnTo>
                    <a:pt x="1673" y="555"/>
                  </a:lnTo>
                  <a:lnTo>
                    <a:pt x="1667" y="558"/>
                  </a:lnTo>
                  <a:lnTo>
                    <a:pt x="1661" y="561"/>
                  </a:lnTo>
                  <a:lnTo>
                    <a:pt x="1654" y="564"/>
                  </a:lnTo>
                  <a:lnTo>
                    <a:pt x="1647" y="566"/>
                  </a:lnTo>
                  <a:lnTo>
                    <a:pt x="1641" y="567"/>
                  </a:lnTo>
                  <a:lnTo>
                    <a:pt x="1633" y="567"/>
                  </a:lnTo>
                  <a:lnTo>
                    <a:pt x="355" y="567"/>
                  </a:lnTo>
                  <a:lnTo>
                    <a:pt x="355" y="567"/>
                  </a:lnTo>
                  <a:lnTo>
                    <a:pt x="347" y="567"/>
                  </a:lnTo>
                  <a:lnTo>
                    <a:pt x="341" y="566"/>
                  </a:lnTo>
                  <a:lnTo>
                    <a:pt x="334" y="564"/>
                  </a:lnTo>
                  <a:lnTo>
                    <a:pt x="327" y="561"/>
                  </a:lnTo>
                  <a:lnTo>
                    <a:pt x="321" y="558"/>
                  </a:lnTo>
                  <a:lnTo>
                    <a:pt x="315" y="555"/>
                  </a:lnTo>
                  <a:lnTo>
                    <a:pt x="305" y="546"/>
                  </a:lnTo>
                  <a:lnTo>
                    <a:pt x="296" y="536"/>
                  </a:lnTo>
                  <a:lnTo>
                    <a:pt x="293" y="530"/>
                  </a:lnTo>
                  <a:lnTo>
                    <a:pt x="290" y="524"/>
                  </a:lnTo>
                  <a:lnTo>
                    <a:pt x="287" y="517"/>
                  </a:lnTo>
                  <a:lnTo>
                    <a:pt x="285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84" y="496"/>
                  </a:lnTo>
                  <a:close/>
                  <a:moveTo>
                    <a:pt x="284" y="921"/>
                  </a:moveTo>
                  <a:lnTo>
                    <a:pt x="284" y="921"/>
                  </a:lnTo>
                  <a:lnTo>
                    <a:pt x="284" y="914"/>
                  </a:lnTo>
                  <a:lnTo>
                    <a:pt x="285" y="907"/>
                  </a:lnTo>
                  <a:lnTo>
                    <a:pt x="287" y="900"/>
                  </a:lnTo>
                  <a:lnTo>
                    <a:pt x="290" y="894"/>
                  </a:lnTo>
                  <a:lnTo>
                    <a:pt x="293" y="887"/>
                  </a:lnTo>
                  <a:lnTo>
                    <a:pt x="296" y="882"/>
                  </a:lnTo>
                  <a:lnTo>
                    <a:pt x="305" y="872"/>
                  </a:lnTo>
                  <a:lnTo>
                    <a:pt x="315" y="863"/>
                  </a:lnTo>
                  <a:lnTo>
                    <a:pt x="321" y="859"/>
                  </a:lnTo>
                  <a:lnTo>
                    <a:pt x="327" y="856"/>
                  </a:lnTo>
                  <a:lnTo>
                    <a:pt x="334" y="854"/>
                  </a:lnTo>
                  <a:lnTo>
                    <a:pt x="341" y="852"/>
                  </a:lnTo>
                  <a:lnTo>
                    <a:pt x="347" y="851"/>
                  </a:lnTo>
                  <a:lnTo>
                    <a:pt x="355" y="851"/>
                  </a:lnTo>
                  <a:lnTo>
                    <a:pt x="1633" y="851"/>
                  </a:lnTo>
                  <a:lnTo>
                    <a:pt x="1633" y="851"/>
                  </a:lnTo>
                  <a:lnTo>
                    <a:pt x="1641" y="851"/>
                  </a:lnTo>
                  <a:lnTo>
                    <a:pt x="1647" y="852"/>
                  </a:lnTo>
                  <a:lnTo>
                    <a:pt x="1654" y="854"/>
                  </a:lnTo>
                  <a:lnTo>
                    <a:pt x="1661" y="856"/>
                  </a:lnTo>
                  <a:lnTo>
                    <a:pt x="1667" y="859"/>
                  </a:lnTo>
                  <a:lnTo>
                    <a:pt x="1673" y="863"/>
                  </a:lnTo>
                  <a:lnTo>
                    <a:pt x="1683" y="872"/>
                  </a:lnTo>
                  <a:lnTo>
                    <a:pt x="1692" y="882"/>
                  </a:lnTo>
                  <a:lnTo>
                    <a:pt x="1695" y="887"/>
                  </a:lnTo>
                  <a:lnTo>
                    <a:pt x="1698" y="894"/>
                  </a:lnTo>
                  <a:lnTo>
                    <a:pt x="1701" y="900"/>
                  </a:lnTo>
                  <a:lnTo>
                    <a:pt x="1703" y="907"/>
                  </a:lnTo>
                  <a:lnTo>
                    <a:pt x="1704" y="914"/>
                  </a:lnTo>
                  <a:lnTo>
                    <a:pt x="1704" y="921"/>
                  </a:lnTo>
                  <a:lnTo>
                    <a:pt x="1704" y="921"/>
                  </a:lnTo>
                  <a:lnTo>
                    <a:pt x="1704" y="929"/>
                  </a:lnTo>
                  <a:lnTo>
                    <a:pt x="1703" y="936"/>
                  </a:lnTo>
                  <a:lnTo>
                    <a:pt x="1701" y="942"/>
                  </a:lnTo>
                  <a:lnTo>
                    <a:pt x="1698" y="949"/>
                  </a:lnTo>
                  <a:lnTo>
                    <a:pt x="1695" y="956"/>
                  </a:lnTo>
                  <a:lnTo>
                    <a:pt x="1692" y="961"/>
                  </a:lnTo>
                  <a:lnTo>
                    <a:pt x="1683" y="971"/>
                  </a:lnTo>
                  <a:lnTo>
                    <a:pt x="1673" y="980"/>
                  </a:lnTo>
                  <a:lnTo>
                    <a:pt x="1667" y="983"/>
                  </a:lnTo>
                  <a:lnTo>
                    <a:pt x="1661" y="987"/>
                  </a:lnTo>
                  <a:lnTo>
                    <a:pt x="1654" y="989"/>
                  </a:lnTo>
                  <a:lnTo>
                    <a:pt x="1647" y="991"/>
                  </a:lnTo>
                  <a:lnTo>
                    <a:pt x="1641" y="992"/>
                  </a:lnTo>
                  <a:lnTo>
                    <a:pt x="1633" y="992"/>
                  </a:lnTo>
                  <a:lnTo>
                    <a:pt x="355" y="992"/>
                  </a:lnTo>
                  <a:lnTo>
                    <a:pt x="355" y="992"/>
                  </a:lnTo>
                  <a:lnTo>
                    <a:pt x="347" y="992"/>
                  </a:lnTo>
                  <a:lnTo>
                    <a:pt x="341" y="991"/>
                  </a:lnTo>
                  <a:lnTo>
                    <a:pt x="334" y="989"/>
                  </a:lnTo>
                  <a:lnTo>
                    <a:pt x="327" y="987"/>
                  </a:lnTo>
                  <a:lnTo>
                    <a:pt x="321" y="983"/>
                  </a:lnTo>
                  <a:lnTo>
                    <a:pt x="315" y="980"/>
                  </a:lnTo>
                  <a:lnTo>
                    <a:pt x="305" y="971"/>
                  </a:lnTo>
                  <a:lnTo>
                    <a:pt x="296" y="961"/>
                  </a:lnTo>
                  <a:lnTo>
                    <a:pt x="293" y="956"/>
                  </a:lnTo>
                  <a:lnTo>
                    <a:pt x="290" y="949"/>
                  </a:lnTo>
                  <a:lnTo>
                    <a:pt x="287" y="942"/>
                  </a:lnTo>
                  <a:lnTo>
                    <a:pt x="285" y="936"/>
                  </a:lnTo>
                  <a:lnTo>
                    <a:pt x="284" y="929"/>
                  </a:lnTo>
                  <a:lnTo>
                    <a:pt x="284" y="921"/>
                  </a:lnTo>
                  <a:lnTo>
                    <a:pt x="284" y="921"/>
                  </a:lnTo>
                  <a:close/>
                  <a:moveTo>
                    <a:pt x="284" y="1347"/>
                  </a:moveTo>
                  <a:lnTo>
                    <a:pt x="284" y="1347"/>
                  </a:lnTo>
                  <a:lnTo>
                    <a:pt x="284" y="1339"/>
                  </a:lnTo>
                  <a:lnTo>
                    <a:pt x="285" y="1332"/>
                  </a:lnTo>
                  <a:lnTo>
                    <a:pt x="287" y="1326"/>
                  </a:lnTo>
                  <a:lnTo>
                    <a:pt x="290" y="1319"/>
                  </a:lnTo>
                  <a:lnTo>
                    <a:pt x="293" y="1312"/>
                  </a:lnTo>
                  <a:lnTo>
                    <a:pt x="296" y="1307"/>
                  </a:lnTo>
                  <a:lnTo>
                    <a:pt x="305" y="1297"/>
                  </a:lnTo>
                  <a:lnTo>
                    <a:pt x="315" y="1288"/>
                  </a:lnTo>
                  <a:lnTo>
                    <a:pt x="321" y="1285"/>
                  </a:lnTo>
                  <a:lnTo>
                    <a:pt x="327" y="1281"/>
                  </a:lnTo>
                  <a:lnTo>
                    <a:pt x="334" y="1279"/>
                  </a:lnTo>
                  <a:lnTo>
                    <a:pt x="341" y="1277"/>
                  </a:lnTo>
                  <a:lnTo>
                    <a:pt x="347" y="1276"/>
                  </a:lnTo>
                  <a:lnTo>
                    <a:pt x="355" y="1276"/>
                  </a:lnTo>
                  <a:lnTo>
                    <a:pt x="1633" y="1276"/>
                  </a:lnTo>
                  <a:lnTo>
                    <a:pt x="1633" y="1276"/>
                  </a:lnTo>
                  <a:lnTo>
                    <a:pt x="1641" y="1276"/>
                  </a:lnTo>
                  <a:lnTo>
                    <a:pt x="1647" y="1277"/>
                  </a:lnTo>
                  <a:lnTo>
                    <a:pt x="1654" y="1279"/>
                  </a:lnTo>
                  <a:lnTo>
                    <a:pt x="1661" y="1281"/>
                  </a:lnTo>
                  <a:lnTo>
                    <a:pt x="1667" y="1285"/>
                  </a:lnTo>
                  <a:lnTo>
                    <a:pt x="1673" y="1288"/>
                  </a:lnTo>
                  <a:lnTo>
                    <a:pt x="1683" y="1297"/>
                  </a:lnTo>
                  <a:lnTo>
                    <a:pt x="1692" y="1307"/>
                  </a:lnTo>
                  <a:lnTo>
                    <a:pt x="1695" y="1312"/>
                  </a:lnTo>
                  <a:lnTo>
                    <a:pt x="1698" y="1319"/>
                  </a:lnTo>
                  <a:lnTo>
                    <a:pt x="1701" y="1326"/>
                  </a:lnTo>
                  <a:lnTo>
                    <a:pt x="1703" y="1332"/>
                  </a:lnTo>
                  <a:lnTo>
                    <a:pt x="1704" y="1339"/>
                  </a:lnTo>
                  <a:lnTo>
                    <a:pt x="1704" y="1347"/>
                  </a:lnTo>
                  <a:lnTo>
                    <a:pt x="1704" y="1347"/>
                  </a:lnTo>
                  <a:lnTo>
                    <a:pt x="1704" y="1354"/>
                  </a:lnTo>
                  <a:lnTo>
                    <a:pt x="1703" y="1361"/>
                  </a:lnTo>
                  <a:lnTo>
                    <a:pt x="1701" y="1368"/>
                  </a:lnTo>
                  <a:lnTo>
                    <a:pt x="1698" y="1374"/>
                  </a:lnTo>
                  <a:lnTo>
                    <a:pt x="1695" y="1381"/>
                  </a:lnTo>
                  <a:lnTo>
                    <a:pt x="1692" y="1386"/>
                  </a:lnTo>
                  <a:lnTo>
                    <a:pt x="1683" y="1396"/>
                  </a:lnTo>
                  <a:lnTo>
                    <a:pt x="1673" y="1405"/>
                  </a:lnTo>
                  <a:lnTo>
                    <a:pt x="1667" y="1409"/>
                  </a:lnTo>
                  <a:lnTo>
                    <a:pt x="1661" y="1412"/>
                  </a:lnTo>
                  <a:lnTo>
                    <a:pt x="1654" y="1414"/>
                  </a:lnTo>
                  <a:lnTo>
                    <a:pt x="1647" y="1416"/>
                  </a:lnTo>
                  <a:lnTo>
                    <a:pt x="1641" y="1418"/>
                  </a:lnTo>
                  <a:lnTo>
                    <a:pt x="1633" y="1418"/>
                  </a:lnTo>
                  <a:lnTo>
                    <a:pt x="355" y="1418"/>
                  </a:lnTo>
                  <a:lnTo>
                    <a:pt x="355" y="1418"/>
                  </a:lnTo>
                  <a:lnTo>
                    <a:pt x="347" y="1418"/>
                  </a:lnTo>
                  <a:lnTo>
                    <a:pt x="341" y="1416"/>
                  </a:lnTo>
                  <a:lnTo>
                    <a:pt x="334" y="1414"/>
                  </a:lnTo>
                  <a:lnTo>
                    <a:pt x="327" y="1412"/>
                  </a:lnTo>
                  <a:lnTo>
                    <a:pt x="321" y="1409"/>
                  </a:lnTo>
                  <a:lnTo>
                    <a:pt x="315" y="1405"/>
                  </a:lnTo>
                  <a:lnTo>
                    <a:pt x="305" y="1396"/>
                  </a:lnTo>
                  <a:lnTo>
                    <a:pt x="296" y="1386"/>
                  </a:lnTo>
                  <a:lnTo>
                    <a:pt x="293" y="1381"/>
                  </a:lnTo>
                  <a:lnTo>
                    <a:pt x="290" y="1374"/>
                  </a:lnTo>
                  <a:lnTo>
                    <a:pt x="287" y="1368"/>
                  </a:lnTo>
                  <a:lnTo>
                    <a:pt x="285" y="1361"/>
                  </a:lnTo>
                  <a:lnTo>
                    <a:pt x="284" y="1354"/>
                  </a:lnTo>
                  <a:lnTo>
                    <a:pt x="284" y="1347"/>
                  </a:lnTo>
                  <a:lnTo>
                    <a:pt x="284" y="13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ctr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1BFEF189-0A20-532C-461D-1EC7BA60F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5324" y="4630287"/>
              <a:ext cx="315101" cy="256760"/>
            </a:xfrm>
            <a:custGeom>
              <a:avLst/>
              <a:gdLst>
                <a:gd name="T0" fmla="*/ 113 w 1988"/>
                <a:gd name="T1" fmla="*/ 3 h 2268"/>
                <a:gd name="T2" fmla="*/ 52 w 1988"/>
                <a:gd name="T3" fmla="*/ 32 h 2268"/>
                <a:gd name="T4" fmla="*/ 11 w 1988"/>
                <a:gd name="T5" fmla="*/ 86 h 2268"/>
                <a:gd name="T6" fmla="*/ 0 w 1988"/>
                <a:gd name="T7" fmla="*/ 2126 h 2268"/>
                <a:gd name="T8" fmla="*/ 11 w 1988"/>
                <a:gd name="T9" fmla="*/ 2182 h 2268"/>
                <a:gd name="T10" fmla="*/ 52 w 1988"/>
                <a:gd name="T11" fmla="*/ 2236 h 2268"/>
                <a:gd name="T12" fmla="*/ 113 w 1988"/>
                <a:gd name="T13" fmla="*/ 2265 h 2268"/>
                <a:gd name="T14" fmla="*/ 1988 w 1988"/>
                <a:gd name="T15" fmla="*/ 142 h 2268"/>
                <a:gd name="T16" fmla="*/ 1977 w 1988"/>
                <a:gd name="T17" fmla="*/ 86 h 2268"/>
                <a:gd name="T18" fmla="*/ 1936 w 1988"/>
                <a:gd name="T19" fmla="*/ 32 h 2268"/>
                <a:gd name="T20" fmla="*/ 1875 w 1988"/>
                <a:gd name="T21" fmla="*/ 3 h 2268"/>
                <a:gd name="T22" fmla="*/ 1420 w 1988"/>
                <a:gd name="T23" fmla="*/ 1701 h 2268"/>
                <a:gd name="T24" fmla="*/ 1420 w 1988"/>
                <a:gd name="T25" fmla="*/ 1559 h 2268"/>
                <a:gd name="T26" fmla="*/ 1352 w 1988"/>
                <a:gd name="T27" fmla="*/ 1576 h 2268"/>
                <a:gd name="T28" fmla="*/ 1302 w 1988"/>
                <a:gd name="T29" fmla="*/ 1621 h 2268"/>
                <a:gd name="T30" fmla="*/ 1279 w 1988"/>
                <a:gd name="T31" fmla="*/ 1687 h 2268"/>
                <a:gd name="T32" fmla="*/ 1846 w 1988"/>
                <a:gd name="T33" fmla="*/ 142 h 2268"/>
                <a:gd name="T34" fmla="*/ 285 w 1988"/>
                <a:gd name="T35" fmla="*/ 482 h 2268"/>
                <a:gd name="T36" fmla="*/ 305 w 1988"/>
                <a:gd name="T37" fmla="*/ 446 h 2268"/>
                <a:gd name="T38" fmla="*/ 341 w 1988"/>
                <a:gd name="T39" fmla="*/ 426 h 2268"/>
                <a:gd name="T40" fmla="*/ 1641 w 1988"/>
                <a:gd name="T41" fmla="*/ 425 h 2268"/>
                <a:gd name="T42" fmla="*/ 1673 w 1988"/>
                <a:gd name="T43" fmla="*/ 437 h 2268"/>
                <a:gd name="T44" fmla="*/ 1701 w 1988"/>
                <a:gd name="T45" fmla="*/ 475 h 2268"/>
                <a:gd name="T46" fmla="*/ 1704 w 1988"/>
                <a:gd name="T47" fmla="*/ 504 h 2268"/>
                <a:gd name="T48" fmla="*/ 1692 w 1988"/>
                <a:gd name="T49" fmla="*/ 536 h 2268"/>
                <a:gd name="T50" fmla="*/ 1654 w 1988"/>
                <a:gd name="T51" fmla="*/ 564 h 2268"/>
                <a:gd name="T52" fmla="*/ 355 w 1988"/>
                <a:gd name="T53" fmla="*/ 567 h 2268"/>
                <a:gd name="T54" fmla="*/ 321 w 1988"/>
                <a:gd name="T55" fmla="*/ 558 h 2268"/>
                <a:gd name="T56" fmla="*/ 290 w 1988"/>
                <a:gd name="T57" fmla="*/ 524 h 2268"/>
                <a:gd name="T58" fmla="*/ 284 w 1988"/>
                <a:gd name="T59" fmla="*/ 496 h 2268"/>
                <a:gd name="T60" fmla="*/ 287 w 1988"/>
                <a:gd name="T61" fmla="*/ 900 h 2268"/>
                <a:gd name="T62" fmla="*/ 315 w 1988"/>
                <a:gd name="T63" fmla="*/ 863 h 2268"/>
                <a:gd name="T64" fmla="*/ 347 w 1988"/>
                <a:gd name="T65" fmla="*/ 851 h 2268"/>
                <a:gd name="T66" fmla="*/ 1647 w 1988"/>
                <a:gd name="T67" fmla="*/ 852 h 2268"/>
                <a:gd name="T68" fmla="*/ 1683 w 1988"/>
                <a:gd name="T69" fmla="*/ 872 h 2268"/>
                <a:gd name="T70" fmla="*/ 1703 w 1988"/>
                <a:gd name="T71" fmla="*/ 907 h 2268"/>
                <a:gd name="T72" fmla="*/ 1703 w 1988"/>
                <a:gd name="T73" fmla="*/ 936 h 2268"/>
                <a:gd name="T74" fmla="*/ 1683 w 1988"/>
                <a:gd name="T75" fmla="*/ 971 h 2268"/>
                <a:gd name="T76" fmla="*/ 1647 w 1988"/>
                <a:gd name="T77" fmla="*/ 991 h 2268"/>
                <a:gd name="T78" fmla="*/ 347 w 1988"/>
                <a:gd name="T79" fmla="*/ 992 h 2268"/>
                <a:gd name="T80" fmla="*/ 315 w 1988"/>
                <a:gd name="T81" fmla="*/ 980 h 2268"/>
                <a:gd name="T82" fmla="*/ 287 w 1988"/>
                <a:gd name="T83" fmla="*/ 942 h 2268"/>
                <a:gd name="T84" fmla="*/ 284 w 1988"/>
                <a:gd name="T85" fmla="*/ 1347 h 2268"/>
                <a:gd name="T86" fmla="*/ 290 w 1988"/>
                <a:gd name="T87" fmla="*/ 1319 h 2268"/>
                <a:gd name="T88" fmla="*/ 321 w 1988"/>
                <a:gd name="T89" fmla="*/ 1285 h 2268"/>
                <a:gd name="T90" fmla="*/ 355 w 1988"/>
                <a:gd name="T91" fmla="*/ 1276 h 2268"/>
                <a:gd name="T92" fmla="*/ 1654 w 1988"/>
                <a:gd name="T93" fmla="*/ 1279 h 2268"/>
                <a:gd name="T94" fmla="*/ 1692 w 1988"/>
                <a:gd name="T95" fmla="*/ 1307 h 2268"/>
                <a:gd name="T96" fmla="*/ 1704 w 1988"/>
                <a:gd name="T97" fmla="*/ 1339 h 2268"/>
                <a:gd name="T98" fmla="*/ 1701 w 1988"/>
                <a:gd name="T99" fmla="*/ 1368 h 2268"/>
                <a:gd name="T100" fmla="*/ 1673 w 1988"/>
                <a:gd name="T101" fmla="*/ 1405 h 2268"/>
                <a:gd name="T102" fmla="*/ 1641 w 1988"/>
                <a:gd name="T103" fmla="*/ 1418 h 2268"/>
                <a:gd name="T104" fmla="*/ 341 w 1988"/>
                <a:gd name="T105" fmla="*/ 1416 h 2268"/>
                <a:gd name="T106" fmla="*/ 305 w 1988"/>
                <a:gd name="T107" fmla="*/ 1396 h 2268"/>
                <a:gd name="T108" fmla="*/ 285 w 1988"/>
                <a:gd name="T109" fmla="*/ 136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88" h="2268">
                  <a:moveTo>
                    <a:pt x="1846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3" y="3"/>
                  </a:lnTo>
                  <a:lnTo>
                    <a:pt x="100" y="7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1" y="41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7" y="100"/>
                  </a:lnTo>
                  <a:lnTo>
                    <a:pt x="3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1" y="2141"/>
                  </a:lnTo>
                  <a:lnTo>
                    <a:pt x="3" y="2155"/>
                  </a:lnTo>
                  <a:lnTo>
                    <a:pt x="7" y="2168"/>
                  </a:lnTo>
                  <a:lnTo>
                    <a:pt x="11" y="2182"/>
                  </a:lnTo>
                  <a:lnTo>
                    <a:pt x="17" y="2194"/>
                  </a:lnTo>
                  <a:lnTo>
                    <a:pt x="24" y="2206"/>
                  </a:lnTo>
                  <a:lnTo>
                    <a:pt x="32" y="2216"/>
                  </a:lnTo>
                  <a:lnTo>
                    <a:pt x="41" y="2227"/>
                  </a:lnTo>
                  <a:lnTo>
                    <a:pt x="52" y="2236"/>
                  </a:lnTo>
                  <a:lnTo>
                    <a:pt x="62" y="2244"/>
                  </a:lnTo>
                  <a:lnTo>
                    <a:pt x="74" y="2251"/>
                  </a:lnTo>
                  <a:lnTo>
                    <a:pt x="87" y="2257"/>
                  </a:lnTo>
                  <a:lnTo>
                    <a:pt x="100" y="2261"/>
                  </a:lnTo>
                  <a:lnTo>
                    <a:pt x="113" y="2265"/>
                  </a:lnTo>
                  <a:lnTo>
                    <a:pt x="128" y="2267"/>
                  </a:lnTo>
                  <a:lnTo>
                    <a:pt x="142" y="2268"/>
                  </a:lnTo>
                  <a:lnTo>
                    <a:pt x="1420" y="2268"/>
                  </a:lnTo>
                  <a:lnTo>
                    <a:pt x="1988" y="1701"/>
                  </a:lnTo>
                  <a:lnTo>
                    <a:pt x="1988" y="142"/>
                  </a:lnTo>
                  <a:lnTo>
                    <a:pt x="1988" y="142"/>
                  </a:lnTo>
                  <a:lnTo>
                    <a:pt x="1987" y="127"/>
                  </a:lnTo>
                  <a:lnTo>
                    <a:pt x="1985" y="113"/>
                  </a:lnTo>
                  <a:lnTo>
                    <a:pt x="1981" y="100"/>
                  </a:lnTo>
                  <a:lnTo>
                    <a:pt x="1977" y="86"/>
                  </a:lnTo>
                  <a:lnTo>
                    <a:pt x="1971" y="74"/>
                  </a:lnTo>
                  <a:lnTo>
                    <a:pt x="1964" y="62"/>
                  </a:lnTo>
                  <a:lnTo>
                    <a:pt x="1956" y="52"/>
                  </a:lnTo>
                  <a:lnTo>
                    <a:pt x="1947" y="41"/>
                  </a:lnTo>
                  <a:lnTo>
                    <a:pt x="1936" y="32"/>
                  </a:lnTo>
                  <a:lnTo>
                    <a:pt x="1926" y="24"/>
                  </a:lnTo>
                  <a:lnTo>
                    <a:pt x="1914" y="17"/>
                  </a:lnTo>
                  <a:lnTo>
                    <a:pt x="1901" y="11"/>
                  </a:lnTo>
                  <a:lnTo>
                    <a:pt x="1888" y="7"/>
                  </a:lnTo>
                  <a:lnTo>
                    <a:pt x="1875" y="3"/>
                  </a:lnTo>
                  <a:lnTo>
                    <a:pt x="1860" y="1"/>
                  </a:lnTo>
                  <a:lnTo>
                    <a:pt x="1846" y="0"/>
                  </a:lnTo>
                  <a:lnTo>
                    <a:pt x="1846" y="0"/>
                  </a:lnTo>
                  <a:close/>
                  <a:moveTo>
                    <a:pt x="1420" y="2068"/>
                  </a:moveTo>
                  <a:lnTo>
                    <a:pt x="1420" y="1701"/>
                  </a:lnTo>
                  <a:lnTo>
                    <a:pt x="1787" y="1701"/>
                  </a:lnTo>
                  <a:lnTo>
                    <a:pt x="1420" y="2068"/>
                  </a:lnTo>
                  <a:close/>
                  <a:moveTo>
                    <a:pt x="1846" y="1559"/>
                  </a:moveTo>
                  <a:lnTo>
                    <a:pt x="1420" y="1559"/>
                  </a:lnTo>
                  <a:lnTo>
                    <a:pt x="1420" y="1559"/>
                  </a:lnTo>
                  <a:lnTo>
                    <a:pt x="1406" y="1560"/>
                  </a:lnTo>
                  <a:lnTo>
                    <a:pt x="1391" y="1563"/>
                  </a:lnTo>
                  <a:lnTo>
                    <a:pt x="1378" y="1566"/>
                  </a:lnTo>
                  <a:lnTo>
                    <a:pt x="1365" y="1570"/>
                  </a:lnTo>
                  <a:lnTo>
                    <a:pt x="1352" y="1576"/>
                  </a:lnTo>
                  <a:lnTo>
                    <a:pt x="1340" y="1584"/>
                  </a:lnTo>
                  <a:lnTo>
                    <a:pt x="1330" y="1591"/>
                  </a:lnTo>
                  <a:lnTo>
                    <a:pt x="1319" y="1600"/>
                  </a:lnTo>
                  <a:lnTo>
                    <a:pt x="1310" y="1611"/>
                  </a:lnTo>
                  <a:lnTo>
                    <a:pt x="1302" y="1621"/>
                  </a:lnTo>
                  <a:lnTo>
                    <a:pt x="1295" y="1633"/>
                  </a:lnTo>
                  <a:lnTo>
                    <a:pt x="1289" y="1646"/>
                  </a:lnTo>
                  <a:lnTo>
                    <a:pt x="1285" y="1659"/>
                  </a:lnTo>
                  <a:lnTo>
                    <a:pt x="1281" y="1672"/>
                  </a:lnTo>
                  <a:lnTo>
                    <a:pt x="1279" y="1687"/>
                  </a:lnTo>
                  <a:lnTo>
                    <a:pt x="1278" y="1701"/>
                  </a:lnTo>
                  <a:lnTo>
                    <a:pt x="1278" y="2126"/>
                  </a:lnTo>
                  <a:lnTo>
                    <a:pt x="142" y="2126"/>
                  </a:lnTo>
                  <a:lnTo>
                    <a:pt x="142" y="142"/>
                  </a:lnTo>
                  <a:lnTo>
                    <a:pt x="1846" y="142"/>
                  </a:lnTo>
                  <a:lnTo>
                    <a:pt x="1846" y="1559"/>
                  </a:lnTo>
                  <a:close/>
                  <a:moveTo>
                    <a:pt x="284" y="496"/>
                  </a:moveTo>
                  <a:lnTo>
                    <a:pt x="284" y="496"/>
                  </a:lnTo>
                  <a:lnTo>
                    <a:pt x="284" y="488"/>
                  </a:lnTo>
                  <a:lnTo>
                    <a:pt x="285" y="482"/>
                  </a:lnTo>
                  <a:lnTo>
                    <a:pt x="287" y="475"/>
                  </a:lnTo>
                  <a:lnTo>
                    <a:pt x="290" y="468"/>
                  </a:lnTo>
                  <a:lnTo>
                    <a:pt x="293" y="462"/>
                  </a:lnTo>
                  <a:lnTo>
                    <a:pt x="296" y="456"/>
                  </a:lnTo>
                  <a:lnTo>
                    <a:pt x="305" y="446"/>
                  </a:lnTo>
                  <a:lnTo>
                    <a:pt x="315" y="437"/>
                  </a:lnTo>
                  <a:lnTo>
                    <a:pt x="321" y="434"/>
                  </a:lnTo>
                  <a:lnTo>
                    <a:pt x="327" y="431"/>
                  </a:lnTo>
                  <a:lnTo>
                    <a:pt x="334" y="429"/>
                  </a:lnTo>
                  <a:lnTo>
                    <a:pt x="341" y="426"/>
                  </a:lnTo>
                  <a:lnTo>
                    <a:pt x="347" y="425"/>
                  </a:lnTo>
                  <a:lnTo>
                    <a:pt x="355" y="425"/>
                  </a:lnTo>
                  <a:lnTo>
                    <a:pt x="1633" y="425"/>
                  </a:lnTo>
                  <a:lnTo>
                    <a:pt x="1633" y="425"/>
                  </a:lnTo>
                  <a:lnTo>
                    <a:pt x="1641" y="425"/>
                  </a:lnTo>
                  <a:lnTo>
                    <a:pt x="1647" y="426"/>
                  </a:lnTo>
                  <a:lnTo>
                    <a:pt x="1654" y="429"/>
                  </a:lnTo>
                  <a:lnTo>
                    <a:pt x="1661" y="431"/>
                  </a:lnTo>
                  <a:lnTo>
                    <a:pt x="1667" y="434"/>
                  </a:lnTo>
                  <a:lnTo>
                    <a:pt x="1673" y="437"/>
                  </a:lnTo>
                  <a:lnTo>
                    <a:pt x="1683" y="446"/>
                  </a:lnTo>
                  <a:lnTo>
                    <a:pt x="1692" y="456"/>
                  </a:lnTo>
                  <a:lnTo>
                    <a:pt x="1695" y="462"/>
                  </a:lnTo>
                  <a:lnTo>
                    <a:pt x="1698" y="468"/>
                  </a:lnTo>
                  <a:lnTo>
                    <a:pt x="1701" y="475"/>
                  </a:lnTo>
                  <a:lnTo>
                    <a:pt x="1703" y="482"/>
                  </a:lnTo>
                  <a:lnTo>
                    <a:pt x="1704" y="488"/>
                  </a:lnTo>
                  <a:lnTo>
                    <a:pt x="1704" y="496"/>
                  </a:lnTo>
                  <a:lnTo>
                    <a:pt x="1704" y="496"/>
                  </a:lnTo>
                  <a:lnTo>
                    <a:pt x="1704" y="504"/>
                  </a:lnTo>
                  <a:lnTo>
                    <a:pt x="1703" y="511"/>
                  </a:lnTo>
                  <a:lnTo>
                    <a:pt x="1701" y="517"/>
                  </a:lnTo>
                  <a:lnTo>
                    <a:pt x="1698" y="524"/>
                  </a:lnTo>
                  <a:lnTo>
                    <a:pt x="1695" y="530"/>
                  </a:lnTo>
                  <a:lnTo>
                    <a:pt x="1692" y="536"/>
                  </a:lnTo>
                  <a:lnTo>
                    <a:pt x="1683" y="546"/>
                  </a:lnTo>
                  <a:lnTo>
                    <a:pt x="1673" y="555"/>
                  </a:lnTo>
                  <a:lnTo>
                    <a:pt x="1667" y="558"/>
                  </a:lnTo>
                  <a:lnTo>
                    <a:pt x="1661" y="561"/>
                  </a:lnTo>
                  <a:lnTo>
                    <a:pt x="1654" y="564"/>
                  </a:lnTo>
                  <a:lnTo>
                    <a:pt x="1647" y="566"/>
                  </a:lnTo>
                  <a:lnTo>
                    <a:pt x="1641" y="567"/>
                  </a:lnTo>
                  <a:lnTo>
                    <a:pt x="1633" y="567"/>
                  </a:lnTo>
                  <a:lnTo>
                    <a:pt x="355" y="567"/>
                  </a:lnTo>
                  <a:lnTo>
                    <a:pt x="355" y="567"/>
                  </a:lnTo>
                  <a:lnTo>
                    <a:pt x="347" y="567"/>
                  </a:lnTo>
                  <a:lnTo>
                    <a:pt x="341" y="566"/>
                  </a:lnTo>
                  <a:lnTo>
                    <a:pt x="334" y="564"/>
                  </a:lnTo>
                  <a:lnTo>
                    <a:pt x="327" y="561"/>
                  </a:lnTo>
                  <a:lnTo>
                    <a:pt x="321" y="558"/>
                  </a:lnTo>
                  <a:lnTo>
                    <a:pt x="315" y="555"/>
                  </a:lnTo>
                  <a:lnTo>
                    <a:pt x="305" y="546"/>
                  </a:lnTo>
                  <a:lnTo>
                    <a:pt x="296" y="536"/>
                  </a:lnTo>
                  <a:lnTo>
                    <a:pt x="293" y="530"/>
                  </a:lnTo>
                  <a:lnTo>
                    <a:pt x="290" y="524"/>
                  </a:lnTo>
                  <a:lnTo>
                    <a:pt x="287" y="517"/>
                  </a:lnTo>
                  <a:lnTo>
                    <a:pt x="285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84" y="496"/>
                  </a:lnTo>
                  <a:close/>
                  <a:moveTo>
                    <a:pt x="284" y="921"/>
                  </a:moveTo>
                  <a:lnTo>
                    <a:pt x="284" y="921"/>
                  </a:lnTo>
                  <a:lnTo>
                    <a:pt x="284" y="914"/>
                  </a:lnTo>
                  <a:lnTo>
                    <a:pt x="285" y="907"/>
                  </a:lnTo>
                  <a:lnTo>
                    <a:pt x="287" y="900"/>
                  </a:lnTo>
                  <a:lnTo>
                    <a:pt x="290" y="894"/>
                  </a:lnTo>
                  <a:lnTo>
                    <a:pt x="293" y="887"/>
                  </a:lnTo>
                  <a:lnTo>
                    <a:pt x="296" y="882"/>
                  </a:lnTo>
                  <a:lnTo>
                    <a:pt x="305" y="872"/>
                  </a:lnTo>
                  <a:lnTo>
                    <a:pt x="315" y="863"/>
                  </a:lnTo>
                  <a:lnTo>
                    <a:pt x="321" y="859"/>
                  </a:lnTo>
                  <a:lnTo>
                    <a:pt x="327" y="856"/>
                  </a:lnTo>
                  <a:lnTo>
                    <a:pt x="334" y="854"/>
                  </a:lnTo>
                  <a:lnTo>
                    <a:pt x="341" y="852"/>
                  </a:lnTo>
                  <a:lnTo>
                    <a:pt x="347" y="851"/>
                  </a:lnTo>
                  <a:lnTo>
                    <a:pt x="355" y="851"/>
                  </a:lnTo>
                  <a:lnTo>
                    <a:pt x="1633" y="851"/>
                  </a:lnTo>
                  <a:lnTo>
                    <a:pt x="1633" y="851"/>
                  </a:lnTo>
                  <a:lnTo>
                    <a:pt x="1641" y="851"/>
                  </a:lnTo>
                  <a:lnTo>
                    <a:pt x="1647" y="852"/>
                  </a:lnTo>
                  <a:lnTo>
                    <a:pt x="1654" y="854"/>
                  </a:lnTo>
                  <a:lnTo>
                    <a:pt x="1661" y="856"/>
                  </a:lnTo>
                  <a:lnTo>
                    <a:pt x="1667" y="859"/>
                  </a:lnTo>
                  <a:lnTo>
                    <a:pt x="1673" y="863"/>
                  </a:lnTo>
                  <a:lnTo>
                    <a:pt x="1683" y="872"/>
                  </a:lnTo>
                  <a:lnTo>
                    <a:pt x="1692" y="882"/>
                  </a:lnTo>
                  <a:lnTo>
                    <a:pt x="1695" y="887"/>
                  </a:lnTo>
                  <a:lnTo>
                    <a:pt x="1698" y="894"/>
                  </a:lnTo>
                  <a:lnTo>
                    <a:pt x="1701" y="900"/>
                  </a:lnTo>
                  <a:lnTo>
                    <a:pt x="1703" y="907"/>
                  </a:lnTo>
                  <a:lnTo>
                    <a:pt x="1704" y="914"/>
                  </a:lnTo>
                  <a:lnTo>
                    <a:pt x="1704" y="921"/>
                  </a:lnTo>
                  <a:lnTo>
                    <a:pt x="1704" y="921"/>
                  </a:lnTo>
                  <a:lnTo>
                    <a:pt x="1704" y="929"/>
                  </a:lnTo>
                  <a:lnTo>
                    <a:pt x="1703" y="936"/>
                  </a:lnTo>
                  <a:lnTo>
                    <a:pt x="1701" y="942"/>
                  </a:lnTo>
                  <a:lnTo>
                    <a:pt x="1698" y="949"/>
                  </a:lnTo>
                  <a:lnTo>
                    <a:pt x="1695" y="956"/>
                  </a:lnTo>
                  <a:lnTo>
                    <a:pt x="1692" y="961"/>
                  </a:lnTo>
                  <a:lnTo>
                    <a:pt x="1683" y="971"/>
                  </a:lnTo>
                  <a:lnTo>
                    <a:pt x="1673" y="980"/>
                  </a:lnTo>
                  <a:lnTo>
                    <a:pt x="1667" y="983"/>
                  </a:lnTo>
                  <a:lnTo>
                    <a:pt x="1661" y="987"/>
                  </a:lnTo>
                  <a:lnTo>
                    <a:pt x="1654" y="989"/>
                  </a:lnTo>
                  <a:lnTo>
                    <a:pt x="1647" y="991"/>
                  </a:lnTo>
                  <a:lnTo>
                    <a:pt x="1641" y="992"/>
                  </a:lnTo>
                  <a:lnTo>
                    <a:pt x="1633" y="992"/>
                  </a:lnTo>
                  <a:lnTo>
                    <a:pt x="355" y="992"/>
                  </a:lnTo>
                  <a:lnTo>
                    <a:pt x="355" y="992"/>
                  </a:lnTo>
                  <a:lnTo>
                    <a:pt x="347" y="992"/>
                  </a:lnTo>
                  <a:lnTo>
                    <a:pt x="341" y="991"/>
                  </a:lnTo>
                  <a:lnTo>
                    <a:pt x="334" y="989"/>
                  </a:lnTo>
                  <a:lnTo>
                    <a:pt x="327" y="987"/>
                  </a:lnTo>
                  <a:lnTo>
                    <a:pt x="321" y="983"/>
                  </a:lnTo>
                  <a:lnTo>
                    <a:pt x="315" y="980"/>
                  </a:lnTo>
                  <a:lnTo>
                    <a:pt x="305" y="971"/>
                  </a:lnTo>
                  <a:lnTo>
                    <a:pt x="296" y="961"/>
                  </a:lnTo>
                  <a:lnTo>
                    <a:pt x="293" y="956"/>
                  </a:lnTo>
                  <a:lnTo>
                    <a:pt x="290" y="949"/>
                  </a:lnTo>
                  <a:lnTo>
                    <a:pt x="287" y="942"/>
                  </a:lnTo>
                  <a:lnTo>
                    <a:pt x="285" y="936"/>
                  </a:lnTo>
                  <a:lnTo>
                    <a:pt x="284" y="929"/>
                  </a:lnTo>
                  <a:lnTo>
                    <a:pt x="284" y="921"/>
                  </a:lnTo>
                  <a:lnTo>
                    <a:pt x="284" y="921"/>
                  </a:lnTo>
                  <a:close/>
                  <a:moveTo>
                    <a:pt x="284" y="1347"/>
                  </a:moveTo>
                  <a:lnTo>
                    <a:pt x="284" y="1347"/>
                  </a:lnTo>
                  <a:lnTo>
                    <a:pt x="284" y="1339"/>
                  </a:lnTo>
                  <a:lnTo>
                    <a:pt x="285" y="1332"/>
                  </a:lnTo>
                  <a:lnTo>
                    <a:pt x="287" y="1326"/>
                  </a:lnTo>
                  <a:lnTo>
                    <a:pt x="290" y="1319"/>
                  </a:lnTo>
                  <a:lnTo>
                    <a:pt x="293" y="1312"/>
                  </a:lnTo>
                  <a:lnTo>
                    <a:pt x="296" y="1307"/>
                  </a:lnTo>
                  <a:lnTo>
                    <a:pt x="305" y="1297"/>
                  </a:lnTo>
                  <a:lnTo>
                    <a:pt x="315" y="1288"/>
                  </a:lnTo>
                  <a:lnTo>
                    <a:pt x="321" y="1285"/>
                  </a:lnTo>
                  <a:lnTo>
                    <a:pt x="327" y="1281"/>
                  </a:lnTo>
                  <a:lnTo>
                    <a:pt x="334" y="1279"/>
                  </a:lnTo>
                  <a:lnTo>
                    <a:pt x="341" y="1277"/>
                  </a:lnTo>
                  <a:lnTo>
                    <a:pt x="347" y="1276"/>
                  </a:lnTo>
                  <a:lnTo>
                    <a:pt x="355" y="1276"/>
                  </a:lnTo>
                  <a:lnTo>
                    <a:pt x="1633" y="1276"/>
                  </a:lnTo>
                  <a:lnTo>
                    <a:pt x="1633" y="1276"/>
                  </a:lnTo>
                  <a:lnTo>
                    <a:pt x="1641" y="1276"/>
                  </a:lnTo>
                  <a:lnTo>
                    <a:pt x="1647" y="1277"/>
                  </a:lnTo>
                  <a:lnTo>
                    <a:pt x="1654" y="1279"/>
                  </a:lnTo>
                  <a:lnTo>
                    <a:pt x="1661" y="1281"/>
                  </a:lnTo>
                  <a:lnTo>
                    <a:pt x="1667" y="1285"/>
                  </a:lnTo>
                  <a:lnTo>
                    <a:pt x="1673" y="1288"/>
                  </a:lnTo>
                  <a:lnTo>
                    <a:pt x="1683" y="1297"/>
                  </a:lnTo>
                  <a:lnTo>
                    <a:pt x="1692" y="1307"/>
                  </a:lnTo>
                  <a:lnTo>
                    <a:pt x="1695" y="1312"/>
                  </a:lnTo>
                  <a:lnTo>
                    <a:pt x="1698" y="1319"/>
                  </a:lnTo>
                  <a:lnTo>
                    <a:pt x="1701" y="1326"/>
                  </a:lnTo>
                  <a:lnTo>
                    <a:pt x="1703" y="1332"/>
                  </a:lnTo>
                  <a:lnTo>
                    <a:pt x="1704" y="1339"/>
                  </a:lnTo>
                  <a:lnTo>
                    <a:pt x="1704" y="1347"/>
                  </a:lnTo>
                  <a:lnTo>
                    <a:pt x="1704" y="1347"/>
                  </a:lnTo>
                  <a:lnTo>
                    <a:pt x="1704" y="1354"/>
                  </a:lnTo>
                  <a:lnTo>
                    <a:pt x="1703" y="1361"/>
                  </a:lnTo>
                  <a:lnTo>
                    <a:pt x="1701" y="1368"/>
                  </a:lnTo>
                  <a:lnTo>
                    <a:pt x="1698" y="1374"/>
                  </a:lnTo>
                  <a:lnTo>
                    <a:pt x="1695" y="1381"/>
                  </a:lnTo>
                  <a:lnTo>
                    <a:pt x="1692" y="1386"/>
                  </a:lnTo>
                  <a:lnTo>
                    <a:pt x="1683" y="1396"/>
                  </a:lnTo>
                  <a:lnTo>
                    <a:pt x="1673" y="1405"/>
                  </a:lnTo>
                  <a:lnTo>
                    <a:pt x="1667" y="1409"/>
                  </a:lnTo>
                  <a:lnTo>
                    <a:pt x="1661" y="1412"/>
                  </a:lnTo>
                  <a:lnTo>
                    <a:pt x="1654" y="1414"/>
                  </a:lnTo>
                  <a:lnTo>
                    <a:pt x="1647" y="1416"/>
                  </a:lnTo>
                  <a:lnTo>
                    <a:pt x="1641" y="1418"/>
                  </a:lnTo>
                  <a:lnTo>
                    <a:pt x="1633" y="1418"/>
                  </a:lnTo>
                  <a:lnTo>
                    <a:pt x="355" y="1418"/>
                  </a:lnTo>
                  <a:lnTo>
                    <a:pt x="355" y="1418"/>
                  </a:lnTo>
                  <a:lnTo>
                    <a:pt x="347" y="1418"/>
                  </a:lnTo>
                  <a:lnTo>
                    <a:pt x="341" y="1416"/>
                  </a:lnTo>
                  <a:lnTo>
                    <a:pt x="334" y="1414"/>
                  </a:lnTo>
                  <a:lnTo>
                    <a:pt x="327" y="1412"/>
                  </a:lnTo>
                  <a:lnTo>
                    <a:pt x="321" y="1409"/>
                  </a:lnTo>
                  <a:lnTo>
                    <a:pt x="315" y="1405"/>
                  </a:lnTo>
                  <a:lnTo>
                    <a:pt x="305" y="1396"/>
                  </a:lnTo>
                  <a:lnTo>
                    <a:pt x="296" y="1386"/>
                  </a:lnTo>
                  <a:lnTo>
                    <a:pt x="293" y="1381"/>
                  </a:lnTo>
                  <a:lnTo>
                    <a:pt x="290" y="1374"/>
                  </a:lnTo>
                  <a:lnTo>
                    <a:pt x="287" y="1368"/>
                  </a:lnTo>
                  <a:lnTo>
                    <a:pt x="285" y="1361"/>
                  </a:lnTo>
                  <a:lnTo>
                    <a:pt x="284" y="1354"/>
                  </a:lnTo>
                  <a:lnTo>
                    <a:pt x="284" y="1347"/>
                  </a:lnTo>
                  <a:lnTo>
                    <a:pt x="284" y="13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ctr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E0560CF2-C27A-321A-ABEF-EE65970AC035}"/>
                </a:ext>
              </a:extLst>
            </p:cNvPr>
            <p:cNvSpPr/>
            <p:nvPr/>
          </p:nvSpPr>
          <p:spPr>
            <a:xfrm>
              <a:off x="1305547" y="6156768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D+1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8D37270-DBC2-5D34-FA1E-C92E1A6613B1}"/>
                </a:ext>
              </a:extLst>
            </p:cNvPr>
            <p:cNvSpPr/>
            <p:nvPr/>
          </p:nvSpPr>
          <p:spPr>
            <a:xfrm>
              <a:off x="3038670" y="6173689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436D1057-A2A8-4D8F-5BCE-805193A0ED8F}"/>
                </a:ext>
              </a:extLst>
            </p:cNvPr>
            <p:cNvSpPr/>
            <p:nvPr/>
          </p:nvSpPr>
          <p:spPr>
            <a:xfrm>
              <a:off x="4765372" y="6173689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D+3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BB251F33-E05C-5869-9B03-01AD8560B504}"/>
                </a:ext>
              </a:extLst>
            </p:cNvPr>
            <p:cNvSpPr/>
            <p:nvPr/>
          </p:nvSpPr>
          <p:spPr>
            <a:xfrm>
              <a:off x="6522665" y="6168045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D+1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3333074-9374-6644-9ADC-36A73766EE74}"/>
                </a:ext>
              </a:extLst>
            </p:cNvPr>
            <p:cNvSpPr/>
            <p:nvPr/>
          </p:nvSpPr>
          <p:spPr>
            <a:xfrm>
              <a:off x="8215797" y="6179231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2A16CADA-CB4F-3B2C-48CD-50A1CA3E8D7D}"/>
                </a:ext>
              </a:extLst>
            </p:cNvPr>
            <p:cNvSpPr/>
            <p:nvPr/>
          </p:nvSpPr>
          <p:spPr>
            <a:xfrm>
              <a:off x="9972109" y="6179231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</p:grp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BFE0C4F4-0866-0905-9555-688CC8776C6B}"/>
              </a:ext>
            </a:extLst>
          </p:cNvPr>
          <p:cNvSpPr txBox="1"/>
          <p:nvPr/>
        </p:nvSpPr>
        <p:spPr>
          <a:xfrm>
            <a:off x="449661" y="6443651"/>
            <a:ext cx="6728943" cy="5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*Dependemos do fluxo julgamental do Depto. de Crédito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**SLA contratual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 se houver FGTS, a CEF tem o prazo de D+5 D.U para liberação do recurso 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***IQ CEF o cliente deve enviar a CNB  o e-mail da agencia detentora do contrato para solicitação do saldo devedor </a:t>
            </a:r>
            <a:r>
              <a:rPr lang="pt-BR" sz="496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 </a:t>
            </a: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2B6BD585-C2C0-3BF3-270E-BC75B65C8845}"/>
              </a:ext>
            </a:extLst>
          </p:cNvPr>
          <p:cNvSpPr txBox="1"/>
          <p:nvPr/>
        </p:nvSpPr>
        <p:spPr>
          <a:xfrm>
            <a:off x="415759" y="1273596"/>
            <a:ext cx="4250240" cy="22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PARCEIROS</a:t>
            </a:r>
          </a:p>
        </p:txBody>
      </p:sp>
    </p:spTree>
    <p:extLst>
      <p:ext uri="{BB962C8B-B14F-4D97-AF65-F5344CB8AC3E}">
        <p14:creationId xmlns:p14="http://schemas.microsoft.com/office/powerpoint/2010/main" val="14359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Contratação- Fluxo Cartório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F60AF4-8A7F-3D90-7DB1-D5595EA64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4" y="3105379"/>
            <a:ext cx="12075512" cy="18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8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Aumente suas chances de aprovação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3CB4C-0D8F-C3FF-3582-DB6B7F67965A}"/>
              </a:ext>
            </a:extLst>
          </p:cNvPr>
          <p:cNvSpPr txBox="1"/>
          <p:nvPr/>
        </p:nvSpPr>
        <p:spPr>
          <a:xfrm>
            <a:off x="1460695" y="1989648"/>
            <a:ext cx="92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Quer ter suas </a:t>
            </a:r>
            <a:r>
              <a:rPr lang="pt-BR" sz="2400" b="0" i="0" dirty="0">
                <a:solidFill>
                  <a:srgbClr val="303030"/>
                </a:solidFill>
                <a:effectLst/>
              </a:rPr>
              <a:t> 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chances de aprovação aumentadas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siga as dicas a seguir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4C2AB662-B514-4B9E-5A7F-2FB1FC195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482731"/>
              </p:ext>
            </p:extLst>
          </p:nvPr>
        </p:nvGraphicFramePr>
        <p:xfrm>
          <a:off x="504631" y="2656902"/>
          <a:ext cx="11182738" cy="297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206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Ecossistema- Bradesco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F552ECE5-9FEB-3A39-B3E4-EE13A24F8339}"/>
              </a:ext>
            </a:extLst>
          </p:cNvPr>
          <p:cNvGrpSpPr/>
          <p:nvPr/>
        </p:nvGrpSpPr>
        <p:grpSpPr>
          <a:xfrm>
            <a:off x="1597676" y="1552260"/>
            <a:ext cx="8996649" cy="5031812"/>
            <a:chOff x="1199474" y="1552260"/>
            <a:chExt cx="8996649" cy="5031812"/>
          </a:xfrm>
        </p:grpSpPr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4002E303-1D7F-1548-50C7-B00AB73A6FE0}"/>
                </a:ext>
              </a:extLst>
            </p:cNvPr>
            <p:cNvSpPr txBox="1"/>
            <p:nvPr/>
          </p:nvSpPr>
          <p:spPr>
            <a:xfrm>
              <a:off x="1199474" y="1553545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DEPARTAMENTO BRADESCO  EXPRESSO</a:t>
              </a:r>
            </a:p>
          </p:txBody>
        </p: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079C5494-6830-41FC-19FC-23918B85B8F0}"/>
                </a:ext>
              </a:extLst>
            </p:cNvPr>
            <p:cNvSpPr txBox="1"/>
            <p:nvPr/>
          </p:nvSpPr>
          <p:spPr>
            <a:xfrm>
              <a:off x="1199474" y="1986009"/>
              <a:ext cx="31405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Canal onde é disponibilizado o produto </a:t>
              </a:r>
              <a:b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(Crédito Imobiliário)</a:t>
              </a:r>
            </a:p>
            <a:p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Luis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Felipe              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94056 - 2428</a:t>
              </a:r>
            </a:p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Elder Carvalho       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9498 - 7749</a:t>
              </a:r>
            </a:p>
            <a:p>
              <a:endParaRPr lang="pt-BR" sz="1200" dirty="0"/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81462C73-EECF-34FD-9872-D00BE3A38FCD}"/>
                </a:ext>
              </a:extLst>
            </p:cNvPr>
            <p:cNvSpPr txBox="1"/>
            <p:nvPr/>
          </p:nvSpPr>
          <p:spPr>
            <a:xfrm>
              <a:off x="5360887" y="1552260"/>
              <a:ext cx="446116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DEPART. EMPRESTIMOS E FINANCIAMENTOS (DEF)</a:t>
              </a:r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95937B03-D800-FE0B-374A-236E7AB361E2}"/>
                </a:ext>
              </a:extLst>
            </p:cNvPr>
            <p:cNvSpPr txBox="1"/>
            <p:nvPr/>
          </p:nvSpPr>
          <p:spPr>
            <a:xfrm>
              <a:off x="5360887" y="1986009"/>
              <a:ext cx="48352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Gestor do Produto (Crédito Imobiliário) 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Responsável pela ferramenta que cadastra faz análise das propostas de crédito Imobiliário.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Fornecendo o treinamento para usar a plataforma e fazer o crédito imobiliário.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Priscila   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6571-5730</a:t>
              </a:r>
            </a:p>
            <a:p>
              <a:pPr algn="l"/>
              <a:endParaRPr lang="pt-BR" dirty="0"/>
            </a:p>
          </p:txBody>
        </p: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01DE98E3-2D3E-D7FE-80E8-3E20A61C828F}"/>
                </a:ext>
              </a:extLst>
            </p:cNvPr>
            <p:cNvSpPr txBox="1"/>
            <p:nvPr/>
          </p:nvSpPr>
          <p:spPr>
            <a:xfrm>
              <a:off x="1199474" y="3769130"/>
              <a:ext cx="31405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Empresa de Tecnologia contratada pelo Bradesco Expresso responsável que disponibiliza o TEF nas empresas.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 treinamento operacional para uso dos equipamentos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Central 0800 (informado no equipamento)</a:t>
              </a:r>
            </a:p>
            <a:p>
              <a:endParaRPr lang="pt-BR" dirty="0"/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4BA4B5C8-D64A-B87C-27F3-AD3BFCAB991F}"/>
                </a:ext>
              </a:extLst>
            </p:cNvPr>
            <p:cNvSpPr txBox="1"/>
            <p:nvPr/>
          </p:nvSpPr>
          <p:spPr>
            <a:xfrm>
              <a:off x="1199474" y="3372579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TDS INFORMATICA</a:t>
              </a:r>
            </a:p>
          </p:txBody>
        </p: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id="{FA0D3B24-1496-F8F3-A18C-138EFDFAE68D}"/>
                </a:ext>
              </a:extLst>
            </p:cNvPr>
            <p:cNvSpPr txBox="1"/>
            <p:nvPr/>
          </p:nvSpPr>
          <p:spPr>
            <a:xfrm>
              <a:off x="5356550" y="3785490"/>
              <a:ext cx="4835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responsável por recepcionar e analisar, e cobrar toda a documentação necessária para formalização da Proposta.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Não há </a:t>
              </a:r>
            </a:p>
            <a:p>
              <a:pPr algn="l"/>
              <a:endParaRPr lang="pt-BR" dirty="0"/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5E3B6991-BE4E-2850-E075-48396D935AB5}"/>
                </a:ext>
              </a:extLst>
            </p:cNvPr>
            <p:cNvSpPr txBox="1"/>
            <p:nvPr/>
          </p:nvSpPr>
          <p:spPr>
            <a:xfrm>
              <a:off x="5356550" y="3407126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BPO/ FUNCHAL</a:t>
              </a:r>
            </a:p>
          </p:txBody>
        </p:sp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id="{3009F33F-5127-DD4D-13BE-623B50BCCBB3}"/>
                </a:ext>
              </a:extLst>
            </p:cNvPr>
            <p:cNvSpPr txBox="1"/>
            <p:nvPr/>
          </p:nvSpPr>
          <p:spPr>
            <a:xfrm>
              <a:off x="3098386" y="5383743"/>
              <a:ext cx="52370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Empresa contratada pelo Bradesco Expresso para fazer o treinamento da parte de negócios ( Abertura de Contas, Crédito Consignado, Cartão de Crédito e até Crédito Imobiliário) para os correspondentes exemplo: Empresa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Innovidea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Focais: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Innovidea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Cristiano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Colozzi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       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7410 – 4844</a:t>
              </a:r>
            </a:p>
            <a:p>
              <a:endParaRPr lang="pt-BR" dirty="0"/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50804476-035B-5F9C-4A07-8744A60DBB07}"/>
                </a:ext>
              </a:extLst>
            </p:cNvPr>
            <p:cNvSpPr txBox="1"/>
            <p:nvPr/>
          </p:nvSpPr>
          <p:spPr>
            <a:xfrm>
              <a:off x="4146637" y="4971974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MULTIPLICADOR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258478" y="233582"/>
            <a:ext cx="772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Bancário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que é?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3AC76F-DE44-B5F7-5672-90E5EBBC3658}"/>
              </a:ext>
            </a:extLst>
          </p:cNvPr>
          <p:cNvSpPr txBox="1"/>
          <p:nvPr/>
        </p:nvSpPr>
        <p:spPr>
          <a:xfrm>
            <a:off x="1460695" y="2408799"/>
            <a:ext cx="9270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correspondente bancário (CORBAN) 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uma parceria entre estabelecimentos comercias e instituições financeiras que atuam como  intermediário na relação com os clientes, oferecendo alguns serviços bancários específicos.</a:t>
            </a:r>
          </a:p>
        </p:txBody>
      </p:sp>
      <p:sp>
        <p:nvSpPr>
          <p:cNvPr id="7" name="CaixaDeTexto 6">
            <a:hlinkClick r:id="rId4"/>
            <a:extLst>
              <a:ext uri="{FF2B5EF4-FFF2-40B4-BE49-F238E27FC236}">
                <a16:creationId xmlns:a16="http://schemas.microsoft.com/office/drawing/2014/main" id="{020B03EF-CE07-E423-E992-9BCB15924B95}"/>
              </a:ext>
            </a:extLst>
          </p:cNvPr>
          <p:cNvSpPr txBox="1"/>
          <p:nvPr/>
        </p:nvSpPr>
        <p:spPr>
          <a:xfrm>
            <a:off x="2258478" y="5882081"/>
            <a:ext cx="700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RESOLUÇÃO BACEN</a:t>
            </a:r>
            <a:r>
              <a:rPr lang="pt-BR" dirty="0"/>
              <a:t>: N° 3.954</a:t>
            </a:r>
          </a:p>
        </p:txBody>
      </p:sp>
    </p:spTree>
    <p:extLst>
      <p:ext uri="{BB962C8B-B14F-4D97-AF65-F5344CB8AC3E}">
        <p14:creationId xmlns:p14="http://schemas.microsoft.com/office/powerpoint/2010/main" val="375497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Quem é meu consultor ?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460695" y="1726411"/>
            <a:ext cx="927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dúvidas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quem é seu consultor de credito imobiliário, clique no mapa e descubra</a:t>
            </a:r>
          </a:p>
        </p:txBody>
      </p:sp>
      <p:pic>
        <p:nvPicPr>
          <p:cNvPr id="7" name="Imagem 6" descr="Desenho de uma pessoa&#10;&#10;Descrição gerada automaticamente com confiança baixa">
            <a:hlinkClick r:id="rId4"/>
            <a:extLst>
              <a:ext uri="{FF2B5EF4-FFF2-40B4-BE49-F238E27FC236}">
                <a16:creationId xmlns:a16="http://schemas.microsoft.com/office/drawing/2014/main" id="{8253C822-5A86-407A-E5C6-5E0EAD71AAB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2557408"/>
            <a:ext cx="6170321" cy="39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Quem é meu multiplicador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460695" y="1726411"/>
            <a:ext cx="927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dúvidas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certificação e treinamento para abertura de contas e crédito Imobiliário ?  Fale com seu multiplicador</a:t>
            </a:r>
          </a:p>
        </p:txBody>
      </p:sp>
      <p:pic>
        <p:nvPicPr>
          <p:cNvPr id="7" name="Imagem 6" descr="Desenho de uma pessoa&#10;&#10;Descrição gerada automaticamente com confiança baixa">
            <a:hlinkClick r:id="rId4"/>
            <a:extLst>
              <a:ext uri="{FF2B5EF4-FFF2-40B4-BE49-F238E27FC236}">
                <a16:creationId xmlns:a16="http://schemas.microsoft.com/office/drawing/2014/main" id="{8253C822-5A86-407A-E5C6-5E0EAD71AAB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2557408"/>
            <a:ext cx="6170321" cy="39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5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questionamentos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FB19865-DFB4-9CAF-0DFB-2584B650D2F4}"/>
              </a:ext>
            </a:extLst>
          </p:cNvPr>
          <p:cNvGrpSpPr/>
          <p:nvPr/>
        </p:nvGrpSpPr>
        <p:grpSpPr>
          <a:xfrm>
            <a:off x="1460695" y="1936165"/>
            <a:ext cx="9270610" cy="4074843"/>
            <a:chOff x="1827434" y="1936165"/>
            <a:chExt cx="9270610" cy="407484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8F57D4C-45A0-EF72-40C6-0090C98E99F5}"/>
                </a:ext>
              </a:extLst>
            </p:cNvPr>
            <p:cNvSpPr txBox="1"/>
            <p:nvPr/>
          </p:nvSpPr>
          <p:spPr>
            <a:xfrm>
              <a:off x="1827434" y="1936165"/>
              <a:ext cx="92706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lhe </a:t>
              </a: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auxiliar </a:t>
              </a: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 os principais questionamentos e duvidas criamos uma FAQ, acesse o conteúdo clicando no ícone e tire suas dúvidas.</a:t>
              </a:r>
            </a:p>
          </p:txBody>
        </p:sp>
        <p:pic>
          <p:nvPicPr>
            <p:cNvPr id="6" name="Gráfico 5" descr="Debate de grupo estrutura de tópicos">
              <a:hlinkClick r:id="rId4"/>
              <a:extLst>
                <a:ext uri="{FF2B5EF4-FFF2-40B4-BE49-F238E27FC236}">
                  <a16:creationId xmlns:a16="http://schemas.microsoft.com/office/drawing/2014/main" id="{1C95C5F5-B319-CB6C-7D90-658ABAAD3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34403" y="3455426"/>
              <a:ext cx="2555582" cy="2555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358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questionamentos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871206" y="1921553"/>
            <a:ext cx="796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encontrou o que buscava?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em contato pelos canais: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2463C01-0C11-5AC3-06B5-6460006B8BCD}"/>
              </a:ext>
            </a:extLst>
          </p:cNvPr>
          <p:cNvGrpSpPr/>
          <p:nvPr/>
        </p:nvGrpSpPr>
        <p:grpSpPr>
          <a:xfrm>
            <a:off x="2216727" y="2478736"/>
            <a:ext cx="9427877" cy="3446224"/>
            <a:chOff x="1911927" y="2130393"/>
            <a:chExt cx="9427877" cy="3446224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5BE46E2E-317D-8C2D-A427-FF2978D02C6C}"/>
                </a:ext>
              </a:extLst>
            </p:cNvPr>
            <p:cNvSpPr txBox="1"/>
            <p:nvPr/>
          </p:nvSpPr>
          <p:spPr>
            <a:xfrm>
              <a:off x="2826327" y="3325552"/>
              <a:ext cx="6844146" cy="22510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95250">
                <a:lnSpc>
                  <a:spcPct val="150000"/>
                </a:lnSpc>
              </a:pP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95250">
                <a:lnSpc>
                  <a:spcPct val="150000"/>
                </a:lnSpc>
              </a:pP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Telefone</a:t>
              </a:r>
              <a:b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(11) 3122-6277 ou (11)3122-6287</a:t>
              </a:r>
            </a:p>
          </p:txBody>
        </p:sp>
        <p:pic>
          <p:nvPicPr>
            <p:cNvPr id="9" name="Gráfico 8" descr="Vlog estrutura de tópicos">
              <a:extLst>
                <a:ext uri="{FF2B5EF4-FFF2-40B4-BE49-F238E27FC236}">
                  <a16:creationId xmlns:a16="http://schemas.microsoft.com/office/drawing/2014/main" id="{412FE259-3C75-03EA-8ED7-FE8EB3AA4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1927" y="3387903"/>
              <a:ext cx="914400" cy="914400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C8A9FF6-F08D-430F-D646-DD5596831D6C}"/>
                </a:ext>
              </a:extLst>
            </p:cNvPr>
            <p:cNvSpPr txBox="1"/>
            <p:nvPr/>
          </p:nvSpPr>
          <p:spPr>
            <a:xfrm>
              <a:off x="2886681" y="3273568"/>
              <a:ext cx="4674225" cy="114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WhatsApp</a:t>
              </a:r>
              <a:b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(11) 9-8985-2022 </a:t>
              </a:r>
            </a:p>
          </p:txBody>
        </p:sp>
        <p:pic>
          <p:nvPicPr>
            <p:cNvPr id="15" name="Gráfico 14" descr="Interface do Usuário/Experiência do Usuário estrutura de tópicos">
              <a:extLst>
                <a:ext uri="{FF2B5EF4-FFF2-40B4-BE49-F238E27FC236}">
                  <a16:creationId xmlns:a16="http://schemas.microsoft.com/office/drawing/2014/main" id="{D3675524-0063-8D44-E0D5-4D78F6E28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72281" y="2270772"/>
              <a:ext cx="914400" cy="914400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EC3C8BF5-DEC6-D2AD-483D-B95A80BF440E}"/>
                </a:ext>
              </a:extLst>
            </p:cNvPr>
            <p:cNvSpPr txBox="1"/>
            <p:nvPr/>
          </p:nvSpPr>
          <p:spPr>
            <a:xfrm>
              <a:off x="2886681" y="2130393"/>
              <a:ext cx="8453123" cy="1143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Site CNB/SP </a:t>
              </a:r>
              <a:b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8"/>
                </a:rPr>
                <a:t>https://cnbsp.org.br/correspondente-notarial</a:t>
              </a: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</a:p>
          </p:txBody>
        </p:sp>
        <p:pic>
          <p:nvPicPr>
            <p:cNvPr id="19" name="Gráfico 18" descr="Call center estrutura de tópicos">
              <a:hlinkClick r:id="rId9"/>
              <a:extLst>
                <a:ext uri="{FF2B5EF4-FFF2-40B4-BE49-F238E27FC236}">
                  <a16:creationId xmlns:a16="http://schemas.microsoft.com/office/drawing/2014/main" id="{B043D366-BD9E-8C74-62BD-5F624D63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11927" y="45382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779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082172" y="484283"/>
            <a:ext cx="772356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Mapa consultores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FEB1D84-C049-4166-DBBB-51FFA8C0F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728398"/>
              </p:ext>
            </p:extLst>
          </p:nvPr>
        </p:nvGraphicFramePr>
        <p:xfrm>
          <a:off x="783426" y="2043752"/>
          <a:ext cx="10625147" cy="277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867666" imgH="1790634" progId="Excel.Sheet.12">
                  <p:embed/>
                </p:oleObj>
              </mc:Choice>
              <mc:Fallback>
                <p:oleObj name="Worksheet" r:id="rId4" imgW="6867666" imgH="1790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426" y="2043752"/>
                        <a:ext cx="10625147" cy="2770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823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082172" y="484283"/>
            <a:ext cx="772356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Mapa Multiplicadores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2333FEB-0944-F6AC-58A9-C91FC42A4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54900"/>
              </p:ext>
            </p:extLst>
          </p:nvPr>
        </p:nvGraphicFramePr>
        <p:xfrm>
          <a:off x="179696" y="2417763"/>
          <a:ext cx="11832609" cy="269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629838" imgH="2019313" progId="Excel.Sheet.12">
                  <p:embed/>
                </p:oleObj>
              </mc:Choice>
              <mc:Fallback>
                <p:oleObj name="Worksheet" r:id="rId4" imgW="9629838" imgH="20193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696" y="2417763"/>
                        <a:ext cx="11832609" cy="2694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66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234217" y="233582"/>
            <a:ext cx="772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ser um correspondente?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4E69D4-2B60-F68C-E216-16CD36A28142}"/>
              </a:ext>
            </a:extLst>
          </p:cNvPr>
          <p:cNvSpPr txBox="1"/>
          <p:nvPr/>
        </p:nvSpPr>
        <p:spPr>
          <a:xfrm>
            <a:off x="1812974" y="2029553"/>
            <a:ext cx="856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Para se tornar um 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Correspondente </a:t>
            </a:r>
            <a:r>
              <a:rPr lang="pt-BR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Notarial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siga os passos abaixo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69DCC62-69C5-D454-BAD8-7E53854829F9}"/>
              </a:ext>
            </a:extLst>
          </p:cNvPr>
          <p:cNvGrpSpPr/>
          <p:nvPr/>
        </p:nvGrpSpPr>
        <p:grpSpPr>
          <a:xfrm>
            <a:off x="484505" y="3068759"/>
            <a:ext cx="11707495" cy="2095702"/>
            <a:chOff x="1484956" y="2204221"/>
            <a:chExt cx="11707495" cy="209570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1D50582-AB10-F2F4-E12B-55DE51C1EE88}"/>
                </a:ext>
              </a:extLst>
            </p:cNvPr>
            <p:cNvSpPr txBox="1"/>
            <p:nvPr/>
          </p:nvSpPr>
          <p:spPr>
            <a:xfrm>
              <a:off x="1484956" y="2204221"/>
              <a:ext cx="6096000" cy="209570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1º Passo (Condições)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Ser conveniado ao CNB/SP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Não possuir restritivos no CNPJ 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Ter uma conta comercial no Bradesco</a:t>
              </a:r>
            </a:p>
            <a:p>
              <a:pPr marL="342900" lvl="0" indent="-342900">
                <a:lnSpc>
                  <a:spcPct val="150000"/>
                </a:lnSpc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Assinar acordo com o CNB/SP.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52AFAEE-3568-1B4C-89E4-9B54B958ECC3}"/>
                </a:ext>
              </a:extLst>
            </p:cNvPr>
            <p:cNvSpPr txBox="1"/>
            <p:nvPr/>
          </p:nvSpPr>
          <p:spPr>
            <a:xfrm>
              <a:off x="5638799" y="2239487"/>
              <a:ext cx="7553652" cy="20191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pt-BR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2º Passo (Contratação)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Acesse o site do projeto </a:t>
              </a:r>
              <a:r>
                <a:rPr lang="pt-BR" sz="18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t-BR" u="sng" dirty="0">
                  <a:solidFill>
                    <a:srgbClr val="000000"/>
                  </a:solidFill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4"/>
                </a:rPr>
                <a:t>https://cnbsp.org.br/correspondente-notarial</a:t>
              </a:r>
              <a:r>
                <a:rPr lang="pt-BR" u="sng" dirty="0">
                  <a:solidFill>
                    <a:srgbClr val="000000"/>
                  </a:solidFill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pt-BR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Clique em “Quero ser um Correspondente Notarial” 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Ter em mãos o Termo de Outorga. </a:t>
              </a:r>
              <a:endPara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radesco Sans" panose="0000050000000000000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4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028450" y="233582"/>
            <a:ext cx="564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ser um correspondente?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4E69D4-2B60-F68C-E216-16CD36A28142}"/>
              </a:ext>
            </a:extLst>
          </p:cNvPr>
          <p:cNvSpPr txBox="1"/>
          <p:nvPr/>
        </p:nvSpPr>
        <p:spPr>
          <a:xfrm>
            <a:off x="2588828" y="2029553"/>
            <a:ext cx="701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Próximas etapas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para ser um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correspondente Notarial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D50582-AB10-F2F4-E12B-55DE51C1EE88}"/>
              </a:ext>
            </a:extLst>
          </p:cNvPr>
          <p:cNvSpPr txBox="1"/>
          <p:nvPr/>
        </p:nvSpPr>
        <p:spPr>
          <a:xfrm>
            <a:off x="678467" y="2989878"/>
            <a:ext cx="10225059" cy="23959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Bradesco irá analisar a documentação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Caso a documentação esteja correta em até 7 dias você irá receber o “Termo de Adesão” para assinatura digital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Será liberado os links para treinamento da *ASSBAN e PRACTA para os funcionários cadastrados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Instalação dos equipamentos (POS e Tablet)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Treinamento operacional e comercial (Crédito Imobiliário e abertura de contas PF)**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8BBAC6-4686-72FB-15FF-1C36655B1468}"/>
              </a:ext>
            </a:extLst>
          </p:cNvPr>
          <p:cNvSpPr txBox="1"/>
          <p:nvPr/>
        </p:nvSpPr>
        <p:spPr>
          <a:xfrm>
            <a:off x="0" y="6334780"/>
            <a:ext cx="879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 Plataformas digitais para capacitação de certificações exigidas pelo BACEN</a:t>
            </a:r>
            <a:b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 O treinamento operacional será realizado por um consultor Bradesco e o comercial pelo multiplicador </a:t>
            </a:r>
          </a:p>
        </p:txBody>
      </p:sp>
    </p:spTree>
    <p:extLst>
      <p:ext uri="{BB962C8B-B14F-4D97-AF65-F5344CB8AC3E}">
        <p14:creationId xmlns:p14="http://schemas.microsoft.com/office/powerpoint/2010/main" val="242714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F1E360C-EFE7-5DE9-4E36-34A8B34E8C52}"/>
              </a:ext>
            </a:extLst>
          </p:cNvPr>
          <p:cNvGrpSpPr/>
          <p:nvPr/>
        </p:nvGrpSpPr>
        <p:grpSpPr>
          <a:xfrm>
            <a:off x="310126" y="1588299"/>
            <a:ext cx="5999616" cy="5029157"/>
            <a:chOff x="1352348" y="1595261"/>
            <a:chExt cx="5999616" cy="502915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335B5DF-9F84-98E4-B239-7F78375E2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2348" y="2232639"/>
              <a:ext cx="2616040" cy="43917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ADC3E4D-B80E-9FE5-85A7-BEE75E931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892" y="2322363"/>
              <a:ext cx="3191072" cy="4252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CF60292-6B0F-7357-ED13-6E4A32E6199A}"/>
                </a:ext>
              </a:extLst>
            </p:cNvPr>
            <p:cNvSpPr txBox="1"/>
            <p:nvPr/>
          </p:nvSpPr>
          <p:spPr>
            <a:xfrm>
              <a:off x="1678214" y="1595261"/>
              <a:ext cx="1673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258337F2-F287-3A1C-5F30-DD19287D498D}"/>
                </a:ext>
              </a:extLst>
            </p:cNvPr>
            <p:cNvSpPr txBox="1"/>
            <p:nvPr/>
          </p:nvSpPr>
          <p:spPr>
            <a:xfrm>
              <a:off x="4017048" y="1595261"/>
              <a:ext cx="3136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TABLET- Abertura de contas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0F9D385-B625-EC4D-108B-64B8361FA892}"/>
                </a:ext>
              </a:extLst>
            </p:cNvPr>
            <p:cNvSpPr/>
            <p:nvPr/>
          </p:nvSpPr>
          <p:spPr>
            <a:xfrm>
              <a:off x="4359259" y="2768756"/>
              <a:ext cx="2794337" cy="3320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234217" y="233582"/>
            <a:ext cx="7948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Equipamentos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CEFB626-D3D0-B236-ACE7-8A1910672D9F}"/>
              </a:ext>
            </a:extLst>
          </p:cNvPr>
          <p:cNvGrpSpPr/>
          <p:nvPr/>
        </p:nvGrpSpPr>
        <p:grpSpPr>
          <a:xfrm>
            <a:off x="6659235" y="2761794"/>
            <a:ext cx="4950874" cy="2334613"/>
            <a:chOff x="7351963" y="2392271"/>
            <a:chExt cx="4950874" cy="2334613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71C7F3D-A914-08BD-59E3-0F74903EC176}"/>
                </a:ext>
              </a:extLst>
            </p:cNvPr>
            <p:cNvSpPr txBox="1"/>
            <p:nvPr/>
          </p:nvSpPr>
          <p:spPr>
            <a:xfrm>
              <a:off x="7351963" y="2600020"/>
              <a:ext cx="4950874" cy="212686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br>
                <a:rPr lang="pt-BR" b="1" dirty="0">
                  <a:solidFill>
                    <a:srgbClr val="303030"/>
                  </a:solidFill>
                </a:rPr>
              </a:br>
              <a:r>
                <a:rPr lang="pt-BR" b="0" i="0" dirty="0">
                  <a:solidFill>
                    <a:srgbClr val="303030"/>
                  </a:solidFill>
                  <a:effectLst/>
                </a:rPr>
                <a:t>Os equipamentos são utilizados para abertura (Tablet) e validação da conta corrente (POS). O processo de abertura de contas no correspondente recebe o nome de </a:t>
              </a: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</a:t>
              </a:r>
              <a:r>
                <a:rPr lang="pt-B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Onboarding</a:t>
              </a: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Digital”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C12E490-13BB-856E-550B-234BB3525C96}"/>
                </a:ext>
              </a:extLst>
            </p:cNvPr>
            <p:cNvSpPr txBox="1"/>
            <p:nvPr/>
          </p:nvSpPr>
          <p:spPr>
            <a:xfrm>
              <a:off x="7930892" y="2392271"/>
              <a:ext cx="37930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Funçõe</a:t>
              </a: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 dos equipamentos</a:t>
              </a: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96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Vantagens Correspondente Imobiliário Bradesco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78C089-D448-ED2F-8049-1A1F6C46EFA1}"/>
              </a:ext>
            </a:extLst>
          </p:cNvPr>
          <p:cNvSpPr/>
          <p:nvPr/>
        </p:nvSpPr>
        <p:spPr>
          <a:xfrm>
            <a:off x="550764" y="1370471"/>
            <a:ext cx="11318894" cy="52302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Pré-análise de crédito em até 1 hora via acesso exclusivo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Agilidade na contratação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Taxas de juros competitivas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personalizado através de Consultores Imobiliários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Horário de atendimento diferenciado 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Canal de atendimento exclusivo 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Esteira exclusiva de contratação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Segurança jurídica com o processo junto aos Cartórios de Notas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Acompanhamento de todo o processo de contração do crédito imobiliário e formalização da compra e venda do imóvel.</a:t>
            </a:r>
          </a:p>
        </p:txBody>
      </p:sp>
    </p:spTree>
    <p:extLst>
      <p:ext uri="{BB962C8B-B14F-4D97-AF65-F5344CB8AC3E}">
        <p14:creationId xmlns:p14="http://schemas.microsoft.com/office/powerpoint/2010/main" val="256983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982042" y="161513"/>
            <a:ext cx="867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Regras de negócio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78C089-D448-ED2F-8049-1A1F6C46EFA1}"/>
              </a:ext>
            </a:extLst>
          </p:cNvPr>
          <p:cNvSpPr/>
          <p:nvPr/>
        </p:nvSpPr>
        <p:spPr>
          <a:xfrm>
            <a:off x="550764" y="2188554"/>
            <a:ext cx="11318894" cy="31835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Crédito disponível apenas para pessoa física (PF)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de pasta única (Financiamento exclusivo com alguma instituição financeira)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na categoria de repasse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multifamiliar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com dividas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permitido negociação de taxas</a:t>
            </a:r>
          </a:p>
        </p:txBody>
      </p:sp>
    </p:spTree>
    <p:extLst>
      <p:ext uri="{BB962C8B-B14F-4D97-AF65-F5344CB8AC3E}">
        <p14:creationId xmlns:p14="http://schemas.microsoft.com/office/powerpoint/2010/main" val="75748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Produtos Elegíveis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1F39E19-992B-6D36-90A6-3D9897DAABA1}"/>
              </a:ext>
            </a:extLst>
          </p:cNvPr>
          <p:cNvGrpSpPr/>
          <p:nvPr/>
        </p:nvGrpSpPr>
        <p:grpSpPr>
          <a:xfrm>
            <a:off x="838200" y="1484952"/>
            <a:ext cx="10515600" cy="5211535"/>
            <a:chOff x="501440" y="1365404"/>
            <a:chExt cx="11189118" cy="597651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056AE15-E8FA-7D40-BCE2-10F57CBC0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41" y="1365404"/>
              <a:ext cx="11189117" cy="59765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olchete duplo 14">
              <a:extLst>
                <a:ext uri="{FF2B5EF4-FFF2-40B4-BE49-F238E27FC236}">
                  <a16:creationId xmlns:a16="http://schemas.microsoft.com/office/drawing/2014/main" id="{225A3D00-D639-702B-D321-CF1884EF2F3D}"/>
                </a:ext>
              </a:extLst>
            </p:cNvPr>
            <p:cNvSpPr/>
            <p:nvPr/>
          </p:nvSpPr>
          <p:spPr>
            <a:xfrm rot="16200000">
              <a:off x="3458283" y="-1355745"/>
              <a:ext cx="356324" cy="6270009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IMÓVEIS RESIDENCIAIS (NOVOS E USADOS)</a:t>
              </a:r>
            </a:p>
          </p:txBody>
        </p:sp>
        <p:sp>
          <p:nvSpPr>
            <p:cNvPr id="7" name="Colchete duplo 15">
              <a:extLst>
                <a:ext uri="{FF2B5EF4-FFF2-40B4-BE49-F238E27FC236}">
                  <a16:creationId xmlns:a16="http://schemas.microsoft.com/office/drawing/2014/main" id="{E60CE853-EA4E-B204-CD1E-0CFE865CA146}"/>
                </a:ext>
              </a:extLst>
            </p:cNvPr>
            <p:cNvSpPr/>
            <p:nvPr/>
          </p:nvSpPr>
          <p:spPr>
            <a:xfrm rot="16200000">
              <a:off x="3458284" y="524116"/>
              <a:ext cx="356324" cy="6270009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IMÓVEIS COMERCIAIS (SALAS E ESCRITÓRIOS)</a:t>
              </a:r>
            </a:p>
          </p:txBody>
        </p:sp>
        <p:sp>
          <p:nvSpPr>
            <p:cNvPr id="9" name="Colchete duplo 13">
              <a:extLst>
                <a:ext uri="{FF2B5EF4-FFF2-40B4-BE49-F238E27FC236}">
                  <a16:creationId xmlns:a16="http://schemas.microsoft.com/office/drawing/2014/main" id="{4570667A-B4CB-EF62-9140-34B20EDAF080}"/>
                </a:ext>
              </a:extLst>
            </p:cNvPr>
            <p:cNvSpPr/>
            <p:nvPr/>
          </p:nvSpPr>
          <p:spPr>
            <a:xfrm rot="16200000">
              <a:off x="1964828" y="3769889"/>
              <a:ext cx="356324" cy="3283100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LOTES URBANOS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86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Imóveis Residenciais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9097A5-922E-ABC4-C83F-E13259904045}"/>
              </a:ext>
            </a:extLst>
          </p:cNvPr>
          <p:cNvSpPr txBox="1"/>
          <p:nvPr/>
        </p:nvSpPr>
        <p:spPr>
          <a:xfrm>
            <a:off x="420670" y="781423"/>
            <a:ext cx="14130295" cy="62895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250000"/>
              </a:lnSpc>
              <a:spcBef>
                <a:spcPts val="1000"/>
              </a:spcBef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Prazo máximo: 420 meses</a:t>
            </a: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Financiamento: até 80% sobre o valor de avaliação</a:t>
            </a: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Despesas:  até 5% do valor de venda, desde que não ultrapasse 80% de financiamento, sobre o valor de avaliação</a:t>
            </a: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Comprometimento da renda líquida: até 30% (SAC)</a:t>
            </a: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Quais os formatos aceitos de comprovação de renda? Decore, Holerite, pró labore</a:t>
            </a:r>
          </a:p>
          <a:p>
            <a:pPr marL="228600" indent="-228600" algn="just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Garantia: alienação fiduciária.</a:t>
            </a:r>
          </a:p>
          <a:p>
            <a:pPr>
              <a:lnSpc>
                <a:spcPct val="250000"/>
              </a:lnSpc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14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7037</TotalTime>
  <Words>1899</Words>
  <Application>Microsoft Office PowerPoint</Application>
  <PresentationFormat>Widescreen</PresentationFormat>
  <Paragraphs>302</Paragraphs>
  <Slides>25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5" baseType="lpstr">
      <vt:lpstr>Aptos</vt:lpstr>
      <vt:lpstr>Arial</vt:lpstr>
      <vt:lpstr>Bradesco Sans</vt:lpstr>
      <vt:lpstr>Calibri</vt:lpstr>
      <vt:lpstr>Calibri Light</vt:lpstr>
      <vt:lpstr>Congenial</vt:lpstr>
      <vt:lpstr>Symbol</vt:lpstr>
      <vt:lpstr>Wingdings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Villalobos</dc:creator>
  <cp:lastModifiedBy>Thiago Roberto</cp:lastModifiedBy>
  <cp:revision>106</cp:revision>
  <dcterms:created xsi:type="dcterms:W3CDTF">2023-09-22T12:24:54Z</dcterms:created>
  <dcterms:modified xsi:type="dcterms:W3CDTF">2023-11-14T19:04:19Z</dcterms:modified>
</cp:coreProperties>
</file>